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9"/>
  </p:notesMasterIdLst>
  <p:sldIdLst>
    <p:sldId id="256" r:id="rId3"/>
    <p:sldId id="257" r:id="rId4"/>
    <p:sldId id="258" r:id="rId5"/>
    <p:sldId id="259" r:id="rId6"/>
    <p:sldId id="260" r:id="rId7"/>
    <p:sldId id="261" r:id="rId8"/>
    <p:sldId id="262" r:id="rId9"/>
    <p:sldId id="263"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Dosis" pitchFamily="2" charset="0"/>
      <p:regular r:id="rId34"/>
      <p:bold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50" d="100"/>
          <a:sy n="150" d="100"/>
        </p:scale>
        <p:origin x="47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94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92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136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34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6321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474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23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6762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925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0076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342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5191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9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064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02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2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547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hendri-angkasa-120b951b8/" TargetMode="External"/><Relationship Id="rId5" Type="http://schemas.openxmlformats.org/officeDocument/2006/relationships/hyperlink" Target="mailto:hendri.angkasa@gmail.com"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colab.research.google.com/drive/1ZQQK-HDUF4P5br6xECnWIvhf5GqW_LiW#scrollTo=-0w30d5mpVu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ZQQK-HDUF4P5br6xECnWIvhf5GqW_LiW#scrollTo=-0w30d5mpVuu"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4" name="Google Shape;100;p25">
            <a:extLst>
              <a:ext uri="{FF2B5EF4-FFF2-40B4-BE49-F238E27FC236}">
                <a16:creationId xmlns:a16="http://schemas.microsoft.com/office/drawing/2014/main" id="{D7A62D2A-B1F1-10DE-AAEE-C4387DE90BFD}"/>
              </a:ext>
            </a:extLst>
          </p:cNvPr>
          <p:cNvSpPr txBox="1"/>
          <p:nvPr/>
        </p:nvSpPr>
        <p:spPr>
          <a:xfrm>
            <a:off x="5959950" y="864413"/>
            <a:ext cx="2402400" cy="792600"/>
          </a:xfrm>
          <a:prstGeom prst="rect">
            <a:avLst/>
          </a:prstGeom>
          <a:noFill/>
          <a:ln>
            <a:noFill/>
          </a:ln>
        </p:spPr>
        <p:txBody>
          <a:bodyPr spcFirstLastPara="1" wrap="square" lIns="68575" tIns="34275" rIns="68575" bIns="34275" anchor="t" anchorCtr="0">
            <a:noAutofit/>
          </a:bodyPr>
          <a:lstStyle>
            <a:defPPr/>
          </a:lstStyle>
          <a:p>
            <a:pPr marL="0" marR="0" lvl="0" indent="0" algn="l" rtl="0">
              <a:lnSpc>
                <a:spcPct val="100000"/>
              </a:lnSpc>
              <a:spcBef>
                <a:spcPct val="0"/>
              </a:spcBef>
              <a:spcAft>
                <a:spcPct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b="1" dirty="0">
                <a:latin typeface="Dosis"/>
                <a:ea typeface="Dosis"/>
                <a:cs typeface="Dosis"/>
                <a:sym typeface="Dosis"/>
              </a:rPr>
              <a:t>Hendri Angkasa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5"/>
              </a:rPr>
              <a:t>hendri.angkasa@gmail.com</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6"/>
              </a:rPr>
              <a:t>https://www.linkedin.com/in/hendri-angkasa-120b951b8/</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endParaRPr lang="en-US" sz="1200" dirty="0">
              <a:latin typeface="Dosis"/>
              <a:ea typeface="Dosis"/>
              <a:cs typeface="Dosis"/>
              <a:sym typeface="Dosis"/>
            </a:endParaRPr>
          </a:p>
        </p:txBody>
      </p:sp>
      <p:pic>
        <p:nvPicPr>
          <p:cNvPr id="5" name="Picture 6" descr="profile image">
            <a:extLst>
              <a:ext uri="{FF2B5EF4-FFF2-40B4-BE49-F238E27FC236}">
                <a16:creationId xmlns:a16="http://schemas.microsoft.com/office/drawing/2014/main" id="{3F6147B2-DDB2-54F6-4546-9E7C8489E00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703250" y="685600"/>
            <a:ext cx="1218600" cy="123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Google Shape;102;p25">
            <a:extLst>
              <a:ext uri="{FF2B5EF4-FFF2-40B4-BE49-F238E27FC236}">
                <a16:creationId xmlns:a16="http://schemas.microsoft.com/office/drawing/2014/main" id="{26B7E2C7-3472-01E4-B9A2-D013A050B367}"/>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Bef>
                <a:spcPct val="0"/>
              </a:spcBef>
              <a:spcAft>
                <a:spcPts val="1200"/>
              </a:spcAft>
              <a:buSzPts val="1018"/>
            </a:pPr>
            <a:r>
              <a:rPr lang="en-US" sz="1100" dirty="0"/>
              <a:t>Data scientist talent with background in engineering who is highly interested in data analysis and machine learning. Have almost 2 years of experience in data analysis and handling database, a dedicated professional with an aptitude for innovation, creative problem-solving, and analytical thinking. Have a high interest in Data Science and created 1 group project within three months of studying and have completed several personal mini-projects. Experienced in python and SQL and proficient in deploying machine learning to model algorithms. Highly determined to improve my technical skills as a data scientist and have finished the full-stack Data Science program at </a:t>
            </a:r>
            <a:r>
              <a:rPr lang="en-US" sz="1100" dirty="0" err="1"/>
              <a:t>Rakamin</a:t>
            </a:r>
            <a:r>
              <a:rPr lang="en-US" sz="1100" dirty="0"/>
              <a:t> Academy with excellent grade.</a:t>
            </a:r>
            <a:endParaRPr lang="en"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 Placeholder 4">
            <a:extLst>
              <a:ext uri="{FF2B5EF4-FFF2-40B4-BE49-F238E27FC236}">
                <a16:creationId xmlns:a16="http://schemas.microsoft.com/office/drawing/2014/main" id="{C93B80BE-666C-77AC-AA3C-B9CAB063855A}"/>
              </a:ext>
            </a:extLst>
          </p:cNvPr>
          <p:cNvSpPr txBox="1">
            <a:spLocks/>
          </p:cNvSpPr>
          <p:nvPr/>
        </p:nvSpPr>
        <p:spPr>
          <a:xfrm>
            <a:off x="0" y="433525"/>
            <a:ext cx="6597650" cy="5253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t>Categorical Columns VS Purchases Type</a:t>
            </a:r>
          </a:p>
        </p:txBody>
      </p:sp>
      <p:sp>
        <p:nvSpPr>
          <p:cNvPr id="3" name="Rectangle 2">
            <a:extLst>
              <a:ext uri="{FF2B5EF4-FFF2-40B4-BE49-F238E27FC236}">
                <a16:creationId xmlns:a16="http://schemas.microsoft.com/office/drawing/2014/main" id="{9E7FFAC5-923F-BCE2-D523-375C586C6EF0}"/>
              </a:ext>
            </a:extLst>
          </p:cNvPr>
          <p:cNvSpPr/>
          <p:nvPr/>
        </p:nvSpPr>
        <p:spPr>
          <a:xfrm>
            <a:off x="5395813" y="1740753"/>
            <a:ext cx="3748187" cy="830997"/>
          </a:xfrm>
          <a:prstGeom prst="rect">
            <a:avLst/>
          </a:prstGeom>
        </p:spPr>
        <p:txBody>
          <a:bodyPr wrap="square">
            <a:spAutoFit/>
          </a:bodyPr>
          <a:lstStyle/>
          <a:p>
            <a:r>
              <a:rPr lang="en-US" sz="1200" dirty="0">
                <a:solidFill>
                  <a:schemeClr val="tx1"/>
                </a:solidFill>
                <a:latin typeface="Calibri" panose="020F0502020204030204" pitchFamily="34" charset="0"/>
                <a:cs typeface="Calibri" panose="020F0502020204030204" pitchFamily="34" charset="0"/>
              </a:rPr>
              <a:t>Hasil </a:t>
            </a:r>
            <a:r>
              <a:rPr lang="en-US" sz="1200" dirty="0" err="1">
                <a:solidFill>
                  <a:schemeClr val="tx1"/>
                </a:solidFill>
                <a:latin typeface="Calibri" panose="020F0502020204030204" pitchFamily="34" charset="0"/>
                <a:cs typeface="Calibri" panose="020F0502020204030204" pitchFamily="34" charset="0"/>
              </a:rPr>
              <a:t>Pengamatan</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err="1">
                <a:solidFill>
                  <a:schemeClr val="tx1"/>
                </a:solidFill>
                <a:latin typeface="Calibri" panose="020F0502020204030204" pitchFamily="34" charset="0"/>
                <a:cs typeface="Calibri" panose="020F0502020204030204" pitchFamily="34" charset="0"/>
              </a:rPr>
              <a:t>Distribusi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tiap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metode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berdasarkan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umur</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merata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setiap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a:t>
            </a:r>
          </a:p>
        </p:txBody>
      </p:sp>
      <p:pic>
        <p:nvPicPr>
          <p:cNvPr id="6146" name="Picture 2">
            <a:extLst>
              <a:ext uri="{FF2B5EF4-FFF2-40B4-BE49-F238E27FC236}">
                <a16:creationId xmlns:a16="http://schemas.microsoft.com/office/drawing/2014/main" id="{56859EFF-B0FA-09E4-EB49-0C1EE6E19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9" y="1143000"/>
            <a:ext cx="5074218"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3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 Placeholder 4">
            <a:extLst>
              <a:ext uri="{FF2B5EF4-FFF2-40B4-BE49-F238E27FC236}">
                <a16:creationId xmlns:a16="http://schemas.microsoft.com/office/drawing/2014/main" id="{C93B80BE-666C-77AC-AA3C-B9CAB063855A}"/>
              </a:ext>
            </a:extLst>
          </p:cNvPr>
          <p:cNvSpPr txBox="1">
            <a:spLocks/>
          </p:cNvSpPr>
          <p:nvPr/>
        </p:nvSpPr>
        <p:spPr>
          <a:xfrm>
            <a:off x="0" y="433525"/>
            <a:ext cx="6597650" cy="5253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t>Total Accepted Campaigns</a:t>
            </a:r>
          </a:p>
        </p:txBody>
      </p:sp>
      <p:sp>
        <p:nvSpPr>
          <p:cNvPr id="3" name="Rectangle 2">
            <a:extLst>
              <a:ext uri="{FF2B5EF4-FFF2-40B4-BE49-F238E27FC236}">
                <a16:creationId xmlns:a16="http://schemas.microsoft.com/office/drawing/2014/main" id="{9E7FFAC5-923F-BCE2-D523-375C586C6EF0}"/>
              </a:ext>
            </a:extLst>
          </p:cNvPr>
          <p:cNvSpPr/>
          <p:nvPr/>
        </p:nvSpPr>
        <p:spPr>
          <a:xfrm>
            <a:off x="5154513" y="1774952"/>
            <a:ext cx="3748187" cy="1384995"/>
          </a:xfrm>
          <a:prstGeom prst="rect">
            <a:avLst/>
          </a:prstGeom>
        </p:spPr>
        <p:txBody>
          <a:bodyPr wrap="square">
            <a:spAutoFit/>
          </a:bodyPr>
          <a:lstStyle/>
          <a:p>
            <a:pPr algn="just"/>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customer yang </a:t>
            </a:r>
            <a:r>
              <a:rPr lang="en-US" sz="1200" dirty="0" err="1">
                <a:solidFill>
                  <a:schemeClr val="tx1"/>
                </a:solidFill>
                <a:latin typeface="Calibri" panose="020F0502020204030204" pitchFamily="34" charset="0"/>
                <a:cs typeface="Calibri" panose="020F0502020204030204" pitchFamily="34" charset="0"/>
              </a:rPr>
              <a:t>menerima</a:t>
            </a:r>
            <a:r>
              <a:rPr lang="en-US" sz="1200" dirty="0">
                <a:solidFill>
                  <a:schemeClr val="tx1"/>
                </a:solidFill>
                <a:latin typeface="Calibri" panose="020F0502020204030204" pitchFamily="34" charset="0"/>
                <a:cs typeface="Calibri" panose="020F0502020204030204" pitchFamily="34" charset="0"/>
              </a:rPr>
              <a:t> pada campaign </a:t>
            </a:r>
            <a:r>
              <a:rPr lang="en-US" sz="1200" dirty="0" err="1">
                <a:solidFill>
                  <a:schemeClr val="tx1"/>
                </a:solidFill>
                <a:latin typeface="Calibri" panose="020F0502020204030204" pitchFamily="34" charset="0"/>
                <a:cs typeface="Calibri" panose="020F0502020204030204" pitchFamily="34" charset="0"/>
              </a:rPr>
              <a:t>kedua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jauh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menurun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pada campaign </a:t>
            </a:r>
            <a:r>
              <a:rPr lang="en-US" sz="1200" dirty="0" err="1">
                <a:solidFill>
                  <a:schemeClr val="tx1"/>
                </a:solidFill>
                <a:latin typeface="Calibri" panose="020F0502020204030204" pitchFamily="34" charset="0"/>
                <a:cs typeface="Calibri" panose="020F0502020204030204" pitchFamily="34" charset="0"/>
              </a:rPr>
              <a:t>pertama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Tetapi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customer yang </a:t>
            </a:r>
            <a:r>
              <a:rPr lang="en-US" sz="1200" dirty="0" err="1">
                <a:solidFill>
                  <a:schemeClr val="tx1"/>
                </a:solidFill>
                <a:latin typeface="Calibri" panose="020F0502020204030204" pitchFamily="34" charset="0"/>
                <a:cs typeface="Calibri" panose="020F0502020204030204" pitchFamily="34" charset="0"/>
              </a:rPr>
              <a:t>menerima</a:t>
            </a:r>
            <a:r>
              <a:rPr lang="en-US" sz="1200" dirty="0">
                <a:solidFill>
                  <a:schemeClr val="tx1"/>
                </a:solidFill>
                <a:latin typeface="Calibri" panose="020F0502020204030204" pitchFamily="34" charset="0"/>
                <a:cs typeface="Calibri" panose="020F0502020204030204" pitchFamily="34" charset="0"/>
              </a:rPr>
              <a:t> campaign </a:t>
            </a:r>
            <a:r>
              <a:rPr lang="en-US" sz="1200" dirty="0" err="1">
                <a:solidFill>
                  <a:schemeClr val="tx1"/>
                </a:solidFill>
                <a:latin typeface="Calibri" panose="020F0502020204030204" pitchFamily="34" charset="0"/>
                <a:cs typeface="Calibri" panose="020F0502020204030204" pitchFamily="34" charset="0"/>
              </a:rPr>
              <a:t>ketiga</a:t>
            </a:r>
            <a:r>
              <a:rPr lang="en-US" sz="1200" dirty="0">
                <a:solidFill>
                  <a:schemeClr val="tx1"/>
                </a:solidFill>
                <a:latin typeface="Calibri" panose="020F0502020204030204" pitchFamily="34" charset="0"/>
                <a:cs typeface="Calibri" panose="020F0502020204030204" pitchFamily="34" charset="0"/>
              </a:rPr>
              <a:t> naik </a:t>
            </a:r>
            <a:r>
              <a:rPr lang="en-US" sz="1200" dirty="0" err="1">
                <a:solidFill>
                  <a:schemeClr val="tx1"/>
                </a:solidFill>
                <a:latin typeface="Calibri" panose="020F0502020204030204" pitchFamily="34" charset="0"/>
                <a:cs typeface="Calibri" panose="020F0502020204030204" pitchFamily="34" charset="0"/>
              </a:rPr>
              <a:t>signfikan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campaign </a:t>
            </a:r>
            <a:r>
              <a:rPr lang="en-US" sz="1200" dirty="0" err="1">
                <a:solidFill>
                  <a:schemeClr val="tx1"/>
                </a:solidFill>
                <a:latin typeface="Calibri" panose="020F0502020204030204" pitchFamily="34" charset="0"/>
                <a:cs typeface="Calibri" panose="020F0502020204030204" pitchFamily="34" charset="0"/>
              </a:rPr>
              <a:t>kedua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bahkan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melebihi</a:t>
            </a:r>
            <a:r>
              <a:rPr lang="en-US" sz="1200" dirty="0">
                <a:solidFill>
                  <a:schemeClr val="tx1"/>
                </a:solidFill>
                <a:latin typeface="Calibri" panose="020F0502020204030204" pitchFamily="34" charset="0"/>
                <a:cs typeface="Calibri" panose="020F0502020204030204" pitchFamily="34" charset="0"/>
              </a:rPr>
              <a:t> campaign </a:t>
            </a:r>
            <a:r>
              <a:rPr lang="en-US" sz="1200" dirty="0" err="1">
                <a:solidFill>
                  <a:schemeClr val="tx1"/>
                </a:solidFill>
                <a:latin typeface="Calibri" panose="020F0502020204030204" pitchFamily="34" charset="0"/>
                <a:cs typeface="Calibri" panose="020F0502020204030204" pitchFamily="34" charset="0"/>
              </a:rPr>
              <a:t>pertama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customer yang </a:t>
            </a:r>
            <a:r>
              <a:rPr lang="en-US" sz="1200" dirty="0" err="1">
                <a:solidFill>
                  <a:schemeClr val="tx1"/>
                </a:solidFill>
                <a:latin typeface="Calibri" panose="020F0502020204030204" pitchFamily="34" charset="0"/>
                <a:cs typeface="Calibri" panose="020F0502020204030204" pitchFamily="34" charset="0"/>
              </a:rPr>
              <a:t>menerima</a:t>
            </a:r>
            <a:r>
              <a:rPr lang="en-US" sz="1200" dirty="0">
                <a:solidFill>
                  <a:schemeClr val="tx1"/>
                </a:solidFill>
                <a:latin typeface="Calibri" panose="020F0502020204030204" pitchFamily="34" charset="0"/>
                <a:cs typeface="Calibri" panose="020F0502020204030204" pitchFamily="34" charset="0"/>
              </a:rPr>
              <a:t> campaign </a:t>
            </a:r>
            <a:r>
              <a:rPr lang="en-US" sz="1200" dirty="0" err="1">
                <a:solidFill>
                  <a:schemeClr val="tx1"/>
                </a:solidFill>
                <a:latin typeface="Calibri" panose="020F0502020204030204" pitchFamily="34" charset="0"/>
                <a:cs typeface="Calibri" panose="020F0502020204030204" pitchFamily="34" charset="0"/>
              </a:rPr>
              <a:t>keempat</a:t>
            </a:r>
            <a:r>
              <a:rPr lang="en-US" sz="1200" dirty="0">
                <a:solidFill>
                  <a:schemeClr val="tx1"/>
                </a:solidFill>
                <a:latin typeface="Calibri" panose="020F0502020204030204" pitchFamily="34" charset="0"/>
                <a:cs typeface="Calibri" panose="020F0502020204030204" pitchFamily="34" charset="0"/>
              </a:rPr>
              <a:t> dan </a:t>
            </a:r>
            <a:r>
              <a:rPr lang="en-US" sz="1200" dirty="0" err="1">
                <a:solidFill>
                  <a:schemeClr val="tx1"/>
                </a:solidFill>
                <a:latin typeface="Calibri" panose="020F0502020204030204" pitchFamily="34" charset="0"/>
                <a:cs typeface="Calibri" panose="020F0502020204030204" pitchFamily="34" charset="0"/>
              </a:rPr>
              <a:t>kelima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hampir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sama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pada campaign </a:t>
            </a:r>
            <a:r>
              <a:rPr lang="en-US" sz="1200" dirty="0" err="1">
                <a:solidFill>
                  <a:schemeClr val="tx1"/>
                </a:solidFill>
                <a:latin typeface="Calibri" panose="020F0502020204030204" pitchFamily="34" charset="0"/>
                <a:cs typeface="Calibri" panose="020F0502020204030204" pitchFamily="34" charset="0"/>
              </a:rPr>
              <a:t>ketiga</a:t>
            </a:r>
            <a:r>
              <a:rPr lang="en-US" sz="1200" dirty="0">
                <a:solidFill>
                  <a:schemeClr val="tx1"/>
                </a:solidFill>
                <a:latin typeface="Calibri" panose="020F0502020204030204" pitchFamily="34" charset="0"/>
                <a:cs typeface="Calibri" panose="020F0502020204030204" pitchFamily="34" charset="0"/>
              </a:rPr>
              <a:t>.</a:t>
            </a:r>
          </a:p>
        </p:txBody>
      </p:sp>
      <p:pic>
        <p:nvPicPr>
          <p:cNvPr id="7170" name="Picture 2">
            <a:extLst>
              <a:ext uri="{FF2B5EF4-FFF2-40B4-BE49-F238E27FC236}">
                <a16:creationId xmlns:a16="http://schemas.microsoft.com/office/drawing/2014/main" id="{A64A4D93-F38E-8A29-5C17-2CEEF65A9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8" y="1006225"/>
            <a:ext cx="4932886" cy="327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3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4F72AEF-EFD0-268A-5E1D-1F46B95DCD3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6" name="Google Shape;55;p13">
            <a:extLst>
              <a:ext uri="{FF2B5EF4-FFF2-40B4-BE49-F238E27FC236}">
                <a16:creationId xmlns:a16="http://schemas.microsoft.com/office/drawing/2014/main" id="{FA8CD609-3479-6E86-4F09-9BB7BB842EBE}"/>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rPr>
              <a:t>1. Handling Missing Value </a:t>
            </a: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Kolom yang </a:t>
            </a:r>
            <a:r>
              <a:rPr lang="en-US" sz="1500" dirty="0" err="1">
                <a:solidFill>
                  <a:schemeClr val="dk1"/>
                </a:solidFill>
              </a:rPr>
              <a:t>memiliki</a:t>
            </a:r>
            <a:r>
              <a:rPr lang="en-US" sz="1500" dirty="0">
                <a:solidFill>
                  <a:schemeClr val="dk1"/>
                </a:solidFill>
              </a:rPr>
              <a:t> </a:t>
            </a:r>
            <a:r>
              <a:rPr lang="en-US" sz="1500" dirty="0" err="1">
                <a:solidFill>
                  <a:schemeClr val="dk1"/>
                </a:solidFill>
              </a:rPr>
              <a:t>nilai</a:t>
            </a:r>
            <a:r>
              <a:rPr lang="en-US" sz="1500" dirty="0">
                <a:solidFill>
                  <a:schemeClr val="dk1"/>
                </a:solidFill>
              </a:rPr>
              <a:t> null </a:t>
            </a:r>
            <a:r>
              <a:rPr lang="en-US" sz="1500" dirty="0" err="1">
                <a:solidFill>
                  <a:schemeClr val="dk1"/>
                </a:solidFill>
              </a:rPr>
              <a:t>hanya</a:t>
            </a:r>
            <a:r>
              <a:rPr lang="en-US" sz="1500" dirty="0">
                <a:solidFill>
                  <a:schemeClr val="dk1"/>
                </a:solidFill>
              </a:rPr>
              <a:t> pada </a:t>
            </a:r>
            <a:r>
              <a:rPr lang="en-US" sz="1500" dirty="0" err="1">
                <a:solidFill>
                  <a:schemeClr val="dk1"/>
                </a:solidFill>
              </a:rPr>
              <a:t>kolom</a:t>
            </a:r>
            <a:r>
              <a:rPr lang="en-US" sz="1500" dirty="0">
                <a:solidFill>
                  <a:schemeClr val="dk1"/>
                </a:solidFill>
              </a:rPr>
              <a:t> </a:t>
            </a:r>
            <a:r>
              <a:rPr lang="en-US" sz="1500" b="1" dirty="0">
                <a:solidFill>
                  <a:schemeClr val="dk1"/>
                </a:solidFill>
              </a:rPr>
              <a:t>Income</a:t>
            </a:r>
            <a:r>
              <a:rPr lang="en-US" sz="1500" dirty="0">
                <a:solidFill>
                  <a:schemeClr val="dk1"/>
                </a:solidFill>
              </a:rPr>
              <a:t> </a:t>
            </a:r>
            <a:r>
              <a:rPr lang="en-US" sz="1500" dirty="0" err="1">
                <a:solidFill>
                  <a:schemeClr val="dk1"/>
                </a:solidFill>
              </a:rPr>
              <a:t>sebesar</a:t>
            </a:r>
            <a:r>
              <a:rPr lang="en-US" sz="1500" dirty="0">
                <a:solidFill>
                  <a:schemeClr val="dk1"/>
                </a:solidFill>
              </a:rPr>
              <a:t> 1.07%.</a:t>
            </a:r>
          </a:p>
          <a:p>
            <a:pPr marL="133350" lvl="0" indent="0" algn="l" rtl="0">
              <a:spcBef>
                <a:spcPts val="0"/>
              </a:spcBef>
              <a:spcAft>
                <a:spcPts val="0"/>
              </a:spcAft>
              <a:buClr>
                <a:schemeClr val="dk1"/>
              </a:buClr>
              <a:buSzPts val="1500"/>
              <a:buNone/>
            </a:pPr>
            <a:r>
              <a:rPr lang="en-US" sz="1500" dirty="0">
                <a:solidFill>
                  <a:schemeClr val="dk1"/>
                </a:solidFill>
              </a:rPr>
              <a:t>Karena </a:t>
            </a:r>
            <a:r>
              <a:rPr lang="en-US" sz="1500" dirty="0" err="1">
                <a:solidFill>
                  <a:schemeClr val="dk1"/>
                </a:solidFill>
              </a:rPr>
              <a:t>masih</a:t>
            </a:r>
            <a:r>
              <a:rPr lang="en-US" sz="1500" dirty="0">
                <a:solidFill>
                  <a:schemeClr val="dk1"/>
                </a:solidFill>
              </a:rPr>
              <a:t> </a:t>
            </a:r>
            <a:r>
              <a:rPr lang="en-US" sz="1500" dirty="0" err="1">
                <a:solidFill>
                  <a:schemeClr val="dk1"/>
                </a:solidFill>
              </a:rPr>
              <a:t>sedikit</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nilai</a:t>
            </a:r>
            <a:r>
              <a:rPr lang="en-US" sz="1500" dirty="0">
                <a:solidFill>
                  <a:schemeClr val="dk1"/>
                </a:solidFill>
              </a:rPr>
              <a:t> null </a:t>
            </a:r>
            <a:r>
              <a:rPr lang="en-US" sz="1500" dirty="0" err="1">
                <a:solidFill>
                  <a:schemeClr val="dk1"/>
                </a:solidFill>
              </a:rPr>
              <a:t>akan</a:t>
            </a:r>
            <a:r>
              <a:rPr lang="en-US" sz="1500" dirty="0">
                <a:solidFill>
                  <a:schemeClr val="dk1"/>
                </a:solidFill>
              </a:rPr>
              <a:t> di drop </a:t>
            </a:r>
            <a:r>
              <a:rPr lang="en-US" sz="1500" dirty="0" err="1">
                <a:solidFill>
                  <a:schemeClr val="dk1"/>
                </a:solidFill>
              </a:rPr>
              <a:t>saja</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b="1" dirty="0">
              <a:solidFill>
                <a:schemeClr val="dk1"/>
              </a:solidFill>
            </a:endParaRPr>
          </a:p>
          <a:p>
            <a:pPr marL="133350" lvl="0" indent="0" algn="l" rtl="0">
              <a:spcBef>
                <a:spcPts val="0"/>
              </a:spcBef>
              <a:spcAft>
                <a:spcPts val="0"/>
              </a:spcAft>
              <a:buClr>
                <a:schemeClr val="dk1"/>
              </a:buClr>
              <a:buSzPts val="1500"/>
              <a:buNone/>
            </a:pPr>
            <a:r>
              <a:rPr lang="en-US" sz="1500" b="1" dirty="0">
                <a:solidFill>
                  <a:schemeClr val="dk1"/>
                </a:solidFill>
              </a:rPr>
              <a:t>2. Handling Duplicated Value</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err="1">
                <a:solidFill>
                  <a:schemeClr val="dk1"/>
                </a:solidFill>
              </a:rPr>
              <a:t>Tidak</a:t>
            </a:r>
            <a:r>
              <a:rPr lang="en-US" sz="1500" dirty="0">
                <a:solidFill>
                  <a:schemeClr val="dk1"/>
                </a:solidFill>
              </a:rPr>
              <a:t> </a:t>
            </a:r>
            <a:r>
              <a:rPr lang="en-US" sz="1500" dirty="0" err="1">
                <a:solidFill>
                  <a:schemeClr val="dk1"/>
                </a:solidFill>
              </a:rPr>
              <a:t>ada</a:t>
            </a:r>
            <a:r>
              <a:rPr lang="en-US" sz="1500" dirty="0">
                <a:solidFill>
                  <a:schemeClr val="dk1"/>
                </a:solidFill>
              </a:rPr>
              <a:t> baris data yang </a:t>
            </a:r>
            <a:r>
              <a:rPr lang="en-US" sz="1500" dirty="0" err="1">
                <a:solidFill>
                  <a:schemeClr val="dk1"/>
                </a:solidFill>
              </a:rPr>
              <a:t>duplikat</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8" name="Picture 7">
            <a:extLst>
              <a:ext uri="{FF2B5EF4-FFF2-40B4-BE49-F238E27FC236}">
                <a16:creationId xmlns:a16="http://schemas.microsoft.com/office/drawing/2014/main" id="{1E240281-1DB2-71C0-0755-B92E1F235CE7}"/>
              </a:ext>
            </a:extLst>
          </p:cNvPr>
          <p:cNvPicPr>
            <a:picLocks noChangeAspect="1"/>
          </p:cNvPicPr>
          <p:nvPr/>
        </p:nvPicPr>
        <p:blipFill>
          <a:blip r:embed="rId4"/>
          <a:stretch>
            <a:fillRect/>
          </a:stretch>
        </p:blipFill>
        <p:spPr>
          <a:xfrm>
            <a:off x="535923" y="1067641"/>
            <a:ext cx="3114954" cy="1045540"/>
          </a:xfrm>
          <a:prstGeom prst="rect">
            <a:avLst/>
          </a:prstGeom>
        </p:spPr>
      </p:pic>
      <p:pic>
        <p:nvPicPr>
          <p:cNvPr id="10" name="Picture 9">
            <a:extLst>
              <a:ext uri="{FF2B5EF4-FFF2-40B4-BE49-F238E27FC236}">
                <a16:creationId xmlns:a16="http://schemas.microsoft.com/office/drawing/2014/main" id="{B73D9CAC-1C7D-BF95-CF62-C682D7258630}"/>
              </a:ext>
            </a:extLst>
          </p:cNvPr>
          <p:cNvPicPr>
            <a:picLocks noChangeAspect="1"/>
          </p:cNvPicPr>
          <p:nvPr/>
        </p:nvPicPr>
        <p:blipFill>
          <a:blip r:embed="rId5"/>
          <a:stretch>
            <a:fillRect/>
          </a:stretch>
        </p:blipFill>
        <p:spPr>
          <a:xfrm>
            <a:off x="535923" y="3332879"/>
            <a:ext cx="2899800" cy="4486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4F72AEF-EFD0-268A-5E1D-1F46B95DCD3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6A6AD257-19EE-910A-F06E-25670174308A}"/>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rPr>
              <a:t>3. Drop Rows with Odd Values</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r>
              <a:rPr lang="sv-SE" sz="1500" dirty="0">
                <a:solidFill>
                  <a:schemeClr val="dk1"/>
                </a:solidFill>
              </a:rPr>
              <a:t>Ketiga baris data tersebut dihapus saja karena sepertinya telah terjadi kesalahan input data umur.</a:t>
            </a:r>
            <a:endParaRPr lang="en" sz="1500"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5" name="Picture 4">
            <a:extLst>
              <a:ext uri="{FF2B5EF4-FFF2-40B4-BE49-F238E27FC236}">
                <a16:creationId xmlns:a16="http://schemas.microsoft.com/office/drawing/2014/main" id="{46DFC6DB-D8BA-E1C2-DD88-3788E5A6DA6B}"/>
              </a:ext>
            </a:extLst>
          </p:cNvPr>
          <p:cNvPicPr>
            <a:picLocks noChangeAspect="1"/>
          </p:cNvPicPr>
          <p:nvPr/>
        </p:nvPicPr>
        <p:blipFill>
          <a:blip r:embed="rId4"/>
          <a:stretch>
            <a:fillRect/>
          </a:stretch>
        </p:blipFill>
        <p:spPr>
          <a:xfrm>
            <a:off x="543688" y="1120382"/>
            <a:ext cx="7227794" cy="1189737"/>
          </a:xfrm>
          <a:prstGeom prst="rect">
            <a:avLst/>
          </a:prstGeom>
        </p:spPr>
      </p:pic>
    </p:spTree>
    <p:extLst>
      <p:ext uri="{BB962C8B-B14F-4D97-AF65-F5344CB8AC3E}">
        <p14:creationId xmlns:p14="http://schemas.microsoft.com/office/powerpoint/2010/main" val="42991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4F72AEF-EFD0-268A-5E1D-1F46B95DCD3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D549A826-C10A-FEB6-95C9-DC59986FC1B7}"/>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rPr>
              <a:t>4. Feature Encoding</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r>
              <a:rPr lang="en" sz="1500" b="1" dirty="0">
                <a:solidFill>
                  <a:schemeClr val="dk1"/>
                </a:solidFill>
              </a:rPr>
              <a:t>    a. Label Encoding</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r>
              <a:rPr lang="en" sz="1500" b="1" dirty="0">
                <a:solidFill>
                  <a:schemeClr val="dk1"/>
                </a:solidFill>
              </a:rPr>
              <a:t>        </a:t>
            </a:r>
            <a:r>
              <a:rPr lang="en" sz="1500" dirty="0">
                <a:solidFill>
                  <a:schemeClr val="dk1"/>
                </a:solidFill>
              </a:rPr>
              <a:t>Dilakukan Label Encoding pada kolom </a:t>
            </a:r>
            <a:r>
              <a:rPr lang="en" sz="1500" b="1" dirty="0">
                <a:solidFill>
                  <a:schemeClr val="dk1"/>
                </a:solidFill>
              </a:rPr>
              <a:t>Education</a:t>
            </a:r>
          </a:p>
          <a:p>
            <a:pPr marL="133350" lvl="0" indent="0" algn="l" rtl="0">
              <a:spcBef>
                <a:spcPts val="0"/>
              </a:spcBef>
              <a:spcAft>
                <a:spcPts val="0"/>
              </a:spcAft>
              <a:buClr>
                <a:schemeClr val="dk1"/>
              </a:buClr>
              <a:buSzPts val="1500"/>
              <a:buNone/>
            </a:pPr>
            <a:r>
              <a:rPr lang="en" sz="1500" b="1" dirty="0">
                <a:solidFill>
                  <a:schemeClr val="dk1"/>
                </a:solidFill>
              </a:rPr>
              <a:t>      </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5" name="Picture 4">
            <a:extLst>
              <a:ext uri="{FF2B5EF4-FFF2-40B4-BE49-F238E27FC236}">
                <a16:creationId xmlns:a16="http://schemas.microsoft.com/office/drawing/2014/main" id="{43CE3B1E-F61F-0C41-023D-28577831A3F2}"/>
              </a:ext>
            </a:extLst>
          </p:cNvPr>
          <p:cNvPicPr>
            <a:picLocks noChangeAspect="1"/>
          </p:cNvPicPr>
          <p:nvPr/>
        </p:nvPicPr>
        <p:blipFill>
          <a:blip r:embed="rId4"/>
          <a:stretch>
            <a:fillRect/>
          </a:stretch>
        </p:blipFill>
        <p:spPr>
          <a:xfrm>
            <a:off x="756958" y="1037104"/>
            <a:ext cx="2409825" cy="648160"/>
          </a:xfrm>
          <a:prstGeom prst="rect">
            <a:avLst/>
          </a:prstGeom>
        </p:spPr>
      </p:pic>
      <p:pic>
        <p:nvPicPr>
          <p:cNvPr id="7" name="Picture 6">
            <a:extLst>
              <a:ext uri="{FF2B5EF4-FFF2-40B4-BE49-F238E27FC236}">
                <a16:creationId xmlns:a16="http://schemas.microsoft.com/office/drawing/2014/main" id="{C392763A-C358-BAEE-D898-CEA55F99BE8C}"/>
              </a:ext>
            </a:extLst>
          </p:cNvPr>
          <p:cNvPicPr>
            <a:picLocks noChangeAspect="1"/>
          </p:cNvPicPr>
          <p:nvPr/>
        </p:nvPicPr>
        <p:blipFill>
          <a:blip r:embed="rId5"/>
          <a:stretch>
            <a:fillRect/>
          </a:stretch>
        </p:blipFill>
        <p:spPr>
          <a:xfrm>
            <a:off x="953899" y="2328620"/>
            <a:ext cx="3349159" cy="1747387"/>
          </a:xfrm>
          <a:prstGeom prst="rect">
            <a:avLst/>
          </a:prstGeom>
        </p:spPr>
      </p:pic>
      <p:pic>
        <p:nvPicPr>
          <p:cNvPr id="9" name="Picture 8">
            <a:extLst>
              <a:ext uri="{FF2B5EF4-FFF2-40B4-BE49-F238E27FC236}">
                <a16:creationId xmlns:a16="http://schemas.microsoft.com/office/drawing/2014/main" id="{E0A93D56-6FBE-D53A-1B54-40ABA2926C1E}"/>
              </a:ext>
            </a:extLst>
          </p:cNvPr>
          <p:cNvPicPr>
            <a:picLocks noChangeAspect="1"/>
          </p:cNvPicPr>
          <p:nvPr/>
        </p:nvPicPr>
        <p:blipFill>
          <a:blip r:embed="rId6"/>
          <a:stretch>
            <a:fillRect/>
          </a:stretch>
        </p:blipFill>
        <p:spPr>
          <a:xfrm>
            <a:off x="4572000" y="2317614"/>
            <a:ext cx="2252133" cy="1817358"/>
          </a:xfrm>
          <a:prstGeom prst="rect">
            <a:avLst/>
          </a:prstGeom>
        </p:spPr>
      </p:pic>
    </p:spTree>
    <p:extLst>
      <p:ext uri="{BB962C8B-B14F-4D97-AF65-F5344CB8AC3E}">
        <p14:creationId xmlns:p14="http://schemas.microsoft.com/office/powerpoint/2010/main" val="200440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4F72AEF-EFD0-268A-5E1D-1F46B95DCD3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4CC5F4F8-BDC6-FC88-0ADE-8E5757D6F25A}"/>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rPr>
              <a:t>    b. One Hot Encoding</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r>
              <a:rPr lang="en" sz="1500" b="1" dirty="0">
                <a:solidFill>
                  <a:schemeClr val="dk1"/>
                </a:solidFill>
              </a:rPr>
              <a:t>        </a:t>
            </a:r>
            <a:r>
              <a:rPr lang="en" sz="1500" dirty="0">
                <a:solidFill>
                  <a:schemeClr val="dk1"/>
                </a:solidFill>
              </a:rPr>
              <a:t>Dilakukan OHE untuk kolom </a:t>
            </a:r>
            <a:r>
              <a:rPr lang="en" sz="1500" b="1" dirty="0">
                <a:solidFill>
                  <a:schemeClr val="dk1"/>
                </a:solidFill>
              </a:rPr>
              <a:t>Marital_Status </a:t>
            </a:r>
            <a:r>
              <a:rPr lang="en" sz="1500" dirty="0">
                <a:solidFill>
                  <a:schemeClr val="dk1"/>
                </a:solidFill>
              </a:rPr>
              <a:t>dan </a:t>
            </a:r>
            <a:r>
              <a:rPr lang="en" sz="1500" b="1" dirty="0">
                <a:solidFill>
                  <a:schemeClr val="dk1"/>
                </a:solidFill>
              </a:rPr>
              <a:t>Age_Group</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5" name="Picture 4">
            <a:extLst>
              <a:ext uri="{FF2B5EF4-FFF2-40B4-BE49-F238E27FC236}">
                <a16:creationId xmlns:a16="http://schemas.microsoft.com/office/drawing/2014/main" id="{5884F3EC-EFFE-E470-EA76-A6008DF02052}"/>
              </a:ext>
            </a:extLst>
          </p:cNvPr>
          <p:cNvPicPr>
            <a:picLocks noChangeAspect="1"/>
          </p:cNvPicPr>
          <p:nvPr/>
        </p:nvPicPr>
        <p:blipFill>
          <a:blip r:embed="rId4"/>
          <a:stretch>
            <a:fillRect/>
          </a:stretch>
        </p:blipFill>
        <p:spPr>
          <a:xfrm>
            <a:off x="959504" y="962304"/>
            <a:ext cx="3265183" cy="1357313"/>
          </a:xfrm>
          <a:prstGeom prst="rect">
            <a:avLst/>
          </a:prstGeom>
        </p:spPr>
      </p:pic>
      <p:pic>
        <p:nvPicPr>
          <p:cNvPr id="7" name="Picture 6">
            <a:extLst>
              <a:ext uri="{FF2B5EF4-FFF2-40B4-BE49-F238E27FC236}">
                <a16:creationId xmlns:a16="http://schemas.microsoft.com/office/drawing/2014/main" id="{11BE6C52-D725-6DE4-654C-B21B891F34B3}"/>
              </a:ext>
            </a:extLst>
          </p:cNvPr>
          <p:cNvPicPr>
            <a:picLocks noChangeAspect="1"/>
          </p:cNvPicPr>
          <p:nvPr/>
        </p:nvPicPr>
        <p:blipFill rotWithShape="1">
          <a:blip r:embed="rId5"/>
          <a:srcRect r="-1746" b="1037"/>
          <a:stretch/>
        </p:blipFill>
        <p:spPr>
          <a:xfrm>
            <a:off x="4526999" y="962305"/>
            <a:ext cx="3917753" cy="1357312"/>
          </a:xfrm>
          <a:prstGeom prst="rect">
            <a:avLst/>
          </a:prstGeom>
        </p:spPr>
      </p:pic>
    </p:spTree>
    <p:extLst>
      <p:ext uri="{BB962C8B-B14F-4D97-AF65-F5344CB8AC3E}">
        <p14:creationId xmlns:p14="http://schemas.microsoft.com/office/powerpoint/2010/main" val="385178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64F72AEF-EFD0-268A-5E1D-1F46B95DCD3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3" name="Google Shape;55;p13">
            <a:extLst>
              <a:ext uri="{FF2B5EF4-FFF2-40B4-BE49-F238E27FC236}">
                <a16:creationId xmlns:a16="http://schemas.microsoft.com/office/drawing/2014/main" id="{4CC5F4F8-BDC6-FC88-0ADE-8E5757D6F25A}"/>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rPr>
              <a:t>5. Feature Transformation (Standardization)</a:t>
            </a:r>
          </a:p>
          <a:p>
            <a:pPr marL="133350" lvl="0" indent="0" algn="l" rtl="0">
              <a:spcBef>
                <a:spcPts val="0"/>
              </a:spcBef>
              <a:spcAft>
                <a:spcPts val="0"/>
              </a:spcAft>
              <a:buClr>
                <a:schemeClr val="dk1"/>
              </a:buClr>
              <a:buSzPts val="1500"/>
              <a:buNone/>
            </a:pPr>
            <a:r>
              <a:rPr lang="en" sz="1500" b="1" dirty="0">
                <a:solidFill>
                  <a:schemeClr val="dk1"/>
                </a:solidFill>
              </a:rPr>
              <a:t>    </a:t>
            </a:r>
            <a:r>
              <a:rPr lang="en-ID" sz="1500" dirty="0">
                <a:solidFill>
                  <a:schemeClr val="dk1"/>
                </a:solidFill>
              </a:rPr>
              <a:t>Feature yang </a:t>
            </a:r>
            <a:r>
              <a:rPr lang="en-ID" sz="1500" dirty="0" err="1">
                <a:solidFill>
                  <a:schemeClr val="dk1"/>
                </a:solidFill>
              </a:rPr>
              <a:t>distandardisasi</a:t>
            </a:r>
            <a:r>
              <a:rPr lang="en-ID" sz="1500" dirty="0">
                <a:solidFill>
                  <a:schemeClr val="dk1"/>
                </a:solidFill>
              </a:rPr>
              <a:t> </a:t>
            </a:r>
            <a:r>
              <a:rPr lang="en-ID" sz="1500" dirty="0" err="1">
                <a:solidFill>
                  <a:schemeClr val="dk1"/>
                </a:solidFill>
              </a:rPr>
              <a:t>yaitu</a:t>
            </a:r>
            <a:r>
              <a:rPr lang="en-ID" sz="1500" dirty="0">
                <a:solidFill>
                  <a:schemeClr val="dk1"/>
                </a:solidFill>
              </a:rPr>
              <a:t>:</a:t>
            </a:r>
          </a:p>
          <a:p>
            <a:pPr marL="590550" lvl="1" indent="0">
              <a:buClr>
                <a:schemeClr val="dk1"/>
              </a:buClr>
              <a:buSzPts val="1500"/>
              <a:buNone/>
            </a:pPr>
            <a:r>
              <a:rPr lang="en-ID" sz="1100" dirty="0">
                <a:solidFill>
                  <a:schemeClr val="dk1"/>
                </a:solidFill>
              </a:rPr>
              <a:t>Income, </a:t>
            </a:r>
            <a:r>
              <a:rPr lang="en-ID" sz="1100" dirty="0" err="1">
                <a:solidFill>
                  <a:schemeClr val="dk1"/>
                </a:solidFill>
              </a:rPr>
              <a:t>Kidhome</a:t>
            </a:r>
            <a:r>
              <a:rPr lang="en-ID" sz="1100" dirty="0">
                <a:solidFill>
                  <a:schemeClr val="dk1"/>
                </a:solidFill>
              </a:rPr>
              <a:t>, </a:t>
            </a:r>
            <a:r>
              <a:rPr lang="en-ID" sz="1100" dirty="0" err="1">
                <a:solidFill>
                  <a:schemeClr val="dk1"/>
                </a:solidFill>
              </a:rPr>
              <a:t>Teenhome</a:t>
            </a:r>
            <a:r>
              <a:rPr lang="en-ID" sz="1100" dirty="0">
                <a:solidFill>
                  <a:schemeClr val="dk1"/>
                </a:solidFill>
              </a:rPr>
              <a:t>, Recency, </a:t>
            </a:r>
            <a:r>
              <a:rPr lang="en-ID" sz="1100" dirty="0" err="1">
                <a:solidFill>
                  <a:schemeClr val="dk1"/>
                </a:solidFill>
              </a:rPr>
              <a:t>MntCoke</a:t>
            </a:r>
            <a:r>
              <a:rPr lang="en-ID" sz="1100" dirty="0">
                <a:solidFill>
                  <a:schemeClr val="dk1"/>
                </a:solidFill>
              </a:rPr>
              <a:t>, </a:t>
            </a:r>
            <a:r>
              <a:rPr lang="en-ID" sz="1100" dirty="0" err="1">
                <a:solidFill>
                  <a:schemeClr val="dk1"/>
                </a:solidFill>
              </a:rPr>
              <a:t>MntFruit</a:t>
            </a:r>
            <a:r>
              <a:rPr lang="en-ID" sz="1100" dirty="0">
                <a:solidFill>
                  <a:schemeClr val="dk1"/>
                </a:solidFill>
              </a:rPr>
              <a:t>, </a:t>
            </a:r>
            <a:r>
              <a:rPr lang="en-ID" sz="1100" dirty="0" err="1">
                <a:solidFill>
                  <a:schemeClr val="dk1"/>
                </a:solidFill>
              </a:rPr>
              <a:t>MntMeatProducts</a:t>
            </a:r>
            <a:r>
              <a:rPr lang="en-ID" sz="1100" dirty="0">
                <a:solidFill>
                  <a:schemeClr val="dk1"/>
                </a:solidFill>
              </a:rPr>
              <a:t>, </a:t>
            </a:r>
            <a:r>
              <a:rPr lang="en-ID" sz="1100" dirty="0" err="1">
                <a:solidFill>
                  <a:schemeClr val="dk1"/>
                </a:solidFill>
              </a:rPr>
              <a:t>MntFishProducts</a:t>
            </a:r>
            <a:r>
              <a:rPr lang="en-ID" sz="1100" dirty="0">
                <a:solidFill>
                  <a:schemeClr val="dk1"/>
                </a:solidFill>
              </a:rPr>
              <a:t>, </a:t>
            </a:r>
            <a:r>
              <a:rPr lang="en-ID" sz="1100" dirty="0" err="1">
                <a:solidFill>
                  <a:schemeClr val="dk1"/>
                </a:solidFill>
              </a:rPr>
              <a:t>MntSweetproducts</a:t>
            </a:r>
            <a:r>
              <a:rPr lang="en-ID" sz="1100" dirty="0">
                <a:solidFill>
                  <a:schemeClr val="dk1"/>
                </a:solidFill>
              </a:rPr>
              <a:t>, </a:t>
            </a:r>
            <a:r>
              <a:rPr lang="en-ID" sz="1100" dirty="0" err="1">
                <a:solidFill>
                  <a:schemeClr val="dk1"/>
                </a:solidFill>
              </a:rPr>
              <a:t>MntGoldProds</a:t>
            </a:r>
            <a:r>
              <a:rPr lang="en-ID" sz="1100" dirty="0">
                <a:solidFill>
                  <a:schemeClr val="dk1"/>
                </a:solidFill>
              </a:rPr>
              <a:t>, </a:t>
            </a:r>
            <a:r>
              <a:rPr lang="en-ID" sz="1100" dirty="0" err="1">
                <a:solidFill>
                  <a:schemeClr val="dk1"/>
                </a:solidFill>
              </a:rPr>
              <a:t>NumDealsPurchases</a:t>
            </a:r>
            <a:r>
              <a:rPr lang="en-ID" sz="1100" dirty="0">
                <a:solidFill>
                  <a:schemeClr val="dk1"/>
                </a:solidFill>
              </a:rPr>
              <a:t>, </a:t>
            </a:r>
            <a:r>
              <a:rPr lang="en-ID" sz="1100" dirty="0" err="1">
                <a:solidFill>
                  <a:schemeClr val="dk1"/>
                </a:solidFill>
              </a:rPr>
              <a:t>NumWebPurchases</a:t>
            </a:r>
            <a:r>
              <a:rPr lang="en-ID" sz="1100" dirty="0">
                <a:solidFill>
                  <a:schemeClr val="dk1"/>
                </a:solidFill>
              </a:rPr>
              <a:t>, </a:t>
            </a:r>
            <a:r>
              <a:rPr lang="en-ID" sz="1100" dirty="0" err="1">
                <a:solidFill>
                  <a:schemeClr val="dk1"/>
                </a:solidFill>
              </a:rPr>
              <a:t>NumCatalogPurchases</a:t>
            </a:r>
            <a:r>
              <a:rPr lang="en-ID" sz="1100" dirty="0">
                <a:solidFill>
                  <a:schemeClr val="dk1"/>
                </a:solidFill>
              </a:rPr>
              <a:t>, </a:t>
            </a:r>
            <a:r>
              <a:rPr lang="en-ID" sz="1100" dirty="0" err="1">
                <a:solidFill>
                  <a:schemeClr val="dk1"/>
                </a:solidFill>
              </a:rPr>
              <a:t>NumStorePurchases</a:t>
            </a:r>
            <a:r>
              <a:rPr lang="en-ID" sz="1100" dirty="0">
                <a:solidFill>
                  <a:schemeClr val="dk1"/>
                </a:solidFill>
              </a:rPr>
              <a:t>, </a:t>
            </a:r>
            <a:r>
              <a:rPr lang="en-ID" sz="1100" dirty="0" err="1">
                <a:solidFill>
                  <a:schemeClr val="dk1"/>
                </a:solidFill>
              </a:rPr>
              <a:t>NumWebVisitsMonth</a:t>
            </a:r>
            <a:r>
              <a:rPr lang="en-ID" sz="1100" dirty="0">
                <a:solidFill>
                  <a:schemeClr val="dk1"/>
                </a:solidFill>
              </a:rPr>
              <a:t>, Age, </a:t>
            </a:r>
            <a:r>
              <a:rPr lang="en-ID" sz="1100" dirty="0" err="1">
                <a:solidFill>
                  <a:schemeClr val="dk1"/>
                </a:solidFill>
              </a:rPr>
              <a:t>Minorhome</a:t>
            </a:r>
            <a:r>
              <a:rPr lang="en-ID" sz="1100" dirty="0">
                <a:solidFill>
                  <a:schemeClr val="dk1"/>
                </a:solidFill>
              </a:rPr>
              <a:t>, </a:t>
            </a:r>
            <a:r>
              <a:rPr lang="en-ID" sz="1100" dirty="0" err="1">
                <a:solidFill>
                  <a:schemeClr val="dk1"/>
                </a:solidFill>
              </a:rPr>
              <a:t>Total_Spent</a:t>
            </a:r>
            <a:r>
              <a:rPr lang="en-ID" sz="1100" dirty="0">
                <a:solidFill>
                  <a:schemeClr val="dk1"/>
                </a:solidFill>
              </a:rPr>
              <a:t>, </a:t>
            </a:r>
            <a:r>
              <a:rPr lang="en-ID" sz="1100" dirty="0" err="1">
                <a:solidFill>
                  <a:schemeClr val="dk1"/>
                </a:solidFill>
              </a:rPr>
              <a:t>Total_Transactions</a:t>
            </a:r>
            <a:r>
              <a:rPr lang="en-ID" sz="1100" dirty="0">
                <a:solidFill>
                  <a:schemeClr val="dk1"/>
                </a:solidFill>
              </a:rPr>
              <a:t>, </a:t>
            </a:r>
            <a:r>
              <a:rPr lang="en-ID" sz="1100" dirty="0" err="1">
                <a:solidFill>
                  <a:schemeClr val="dk1"/>
                </a:solidFill>
              </a:rPr>
              <a:t>Total_AcceptedCmp</a:t>
            </a:r>
            <a:r>
              <a:rPr lang="en-ID" sz="1100" dirty="0">
                <a:solidFill>
                  <a:schemeClr val="dk1"/>
                </a:solidFill>
              </a:rPr>
              <a:t>, </a:t>
            </a:r>
            <a:r>
              <a:rPr lang="en-ID" sz="1100" dirty="0" err="1">
                <a:solidFill>
                  <a:schemeClr val="dk1"/>
                </a:solidFill>
              </a:rPr>
              <a:t>Conversion_Rate</a:t>
            </a:r>
            <a:endParaRPr lang="en" sz="1100"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r>
              <a:rPr lang="en" sz="1500" b="1" dirty="0">
                <a:solidFill>
                  <a:schemeClr val="dk1"/>
                </a:solidFill>
              </a:rPr>
              <a:t>  </a:t>
            </a: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graphicFrame>
        <p:nvGraphicFramePr>
          <p:cNvPr id="4" name="Object 3">
            <a:extLst>
              <a:ext uri="{FF2B5EF4-FFF2-40B4-BE49-F238E27FC236}">
                <a16:creationId xmlns:a16="http://schemas.microsoft.com/office/drawing/2014/main" id="{2A95D557-754E-6703-95C5-73336E9280BA}"/>
              </a:ext>
            </a:extLst>
          </p:cNvPr>
          <p:cNvGraphicFramePr>
            <a:graphicFrameLocks noChangeAspect="1"/>
          </p:cNvGraphicFramePr>
          <p:nvPr/>
        </p:nvGraphicFramePr>
        <p:xfrm>
          <a:off x="730623" y="2058987"/>
          <a:ext cx="7624165" cy="1282607"/>
        </p:xfrm>
        <a:graphic>
          <a:graphicData uri="http://schemas.openxmlformats.org/presentationml/2006/ole">
            <mc:AlternateContent xmlns:mc="http://schemas.openxmlformats.org/markup-compatibility/2006">
              <mc:Choice xmlns:v="urn:schemas-microsoft-com:vml" Requires="v">
                <p:oleObj name="Bitmap Image" r:id="rId4" imgW="9344160" imgH="1571760" progId="Paint.Picture">
                  <p:embed/>
                </p:oleObj>
              </mc:Choice>
              <mc:Fallback>
                <p:oleObj name="Bitmap Image" r:id="rId4" imgW="9344160" imgH="1571760" progId="Paint.Picture">
                  <p:embed/>
                  <p:pic>
                    <p:nvPicPr>
                      <p:cNvPr id="4" name="Object 3">
                        <a:extLst>
                          <a:ext uri="{FF2B5EF4-FFF2-40B4-BE49-F238E27FC236}">
                            <a16:creationId xmlns:a16="http://schemas.microsoft.com/office/drawing/2014/main" id="{2A95D557-754E-6703-95C5-73336E9280BA}"/>
                          </a:ext>
                        </a:extLst>
                      </p:cNvPr>
                      <p:cNvPicPr/>
                      <p:nvPr/>
                    </p:nvPicPr>
                    <p:blipFill>
                      <a:blip r:embed="rId5"/>
                      <a:stretch>
                        <a:fillRect/>
                      </a:stretch>
                    </p:blipFill>
                    <p:spPr>
                      <a:xfrm>
                        <a:off x="730623" y="2058987"/>
                        <a:ext cx="7624165" cy="128260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D33CCB3B-29AA-FD11-AE9F-4CB0AB4D1CA2}"/>
              </a:ext>
            </a:extLst>
          </p:cNvPr>
          <p:cNvPicPr>
            <a:picLocks noChangeAspect="1"/>
          </p:cNvPicPr>
          <p:nvPr/>
        </p:nvPicPr>
        <p:blipFill>
          <a:blip r:embed="rId6"/>
          <a:stretch>
            <a:fillRect/>
          </a:stretch>
        </p:blipFill>
        <p:spPr>
          <a:xfrm>
            <a:off x="730622" y="3456065"/>
            <a:ext cx="5777753" cy="1115824"/>
          </a:xfrm>
          <a:prstGeom prst="rect">
            <a:avLst/>
          </a:prstGeom>
        </p:spPr>
      </p:pic>
    </p:spTree>
    <p:extLst>
      <p:ext uri="{BB962C8B-B14F-4D97-AF65-F5344CB8AC3E}">
        <p14:creationId xmlns:p14="http://schemas.microsoft.com/office/powerpoint/2010/main" val="92335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1F543466-605D-F00E-D3B2-890986AA514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BF9BF0D7-982D-9172-6926-AD2B713B8D37}"/>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AutoNum type="arabicPeriod"/>
            </a:pPr>
            <a:r>
              <a:rPr lang="en" sz="1500" b="1" dirty="0">
                <a:solidFill>
                  <a:schemeClr val="dk1"/>
                </a:solidFill>
              </a:rPr>
              <a:t>Elbow Method</a:t>
            </a: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200" b="1" dirty="0">
              <a:solidFill>
                <a:schemeClr val="dk1"/>
              </a:solidFill>
            </a:endParaRPr>
          </a:p>
          <a:p>
            <a:pPr marL="133350" lvl="0" indent="0" algn="l" rtl="0">
              <a:spcBef>
                <a:spcPts val="0"/>
              </a:spcBef>
              <a:spcAft>
                <a:spcPts val="0"/>
              </a:spcAft>
              <a:buClr>
                <a:schemeClr val="dk1"/>
              </a:buClr>
              <a:buSzPts val="1500"/>
              <a:buNone/>
            </a:pPr>
            <a:r>
              <a:rPr lang="nn-NO" sz="1200" dirty="0">
                <a:solidFill>
                  <a:schemeClr val="dk1"/>
                </a:solidFill>
              </a:rPr>
              <a:t>Jumlah cluster yang akan digunakan adalah 4 karena setelah itu nilai inertia turun tidak begitu signifikan lagi.</a:t>
            </a:r>
            <a:endParaRPr lang="en" sz="1200"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1028" name="Picture 4">
            <a:extLst>
              <a:ext uri="{FF2B5EF4-FFF2-40B4-BE49-F238E27FC236}">
                <a16:creationId xmlns:a16="http://schemas.microsoft.com/office/drawing/2014/main" id="{5E9093B5-382F-AA0B-5E1C-A235D8A81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335" y="996484"/>
            <a:ext cx="6353736" cy="3169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1F543466-605D-F00E-D3B2-890986AA514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BF9BF0D7-982D-9172-6926-AD2B713B8D37}"/>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2"/>
            </a:pPr>
            <a:r>
              <a:rPr lang="en" sz="1500" b="1" dirty="0">
                <a:solidFill>
                  <a:schemeClr val="dk1"/>
                </a:solidFill>
              </a:rPr>
              <a:t>Clustering</a:t>
            </a: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476250" lvl="0" algn="l" rtl="0">
              <a:spcBef>
                <a:spcPts val="0"/>
              </a:spcBef>
              <a:spcAft>
                <a:spcPts val="0"/>
              </a:spcAft>
              <a:buClr>
                <a:schemeClr val="dk1"/>
              </a:buClr>
              <a:buSzPts val="1500"/>
              <a:buFont typeface="+mj-lt"/>
              <a:buAutoNum type="arabicPeriod" startAt="2"/>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dirty="0">
              <a:solidFill>
                <a:schemeClr val="dk1"/>
              </a:solidFill>
            </a:endParaRPr>
          </a:p>
          <a:p>
            <a:pPr marL="133350" lvl="0" indent="0" algn="l" rtl="0">
              <a:spcBef>
                <a:spcPts val="0"/>
              </a:spcBef>
              <a:spcAft>
                <a:spcPts val="0"/>
              </a:spcAft>
              <a:buClr>
                <a:schemeClr val="dk1"/>
              </a:buClr>
              <a:buSzPts val="1500"/>
              <a:buNone/>
            </a:pPr>
            <a:r>
              <a:rPr lang="en" sz="1200" dirty="0">
                <a:solidFill>
                  <a:schemeClr val="dk1"/>
                </a:solidFill>
              </a:rPr>
              <a:t>Dalam melakukan clustering, telah dilakukan PCA terlebih dahulu karena terdapat beberapa kolom dengan korelasi kuat.</a:t>
            </a: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1026" name="Picture 2">
            <a:extLst>
              <a:ext uri="{FF2B5EF4-FFF2-40B4-BE49-F238E27FC236}">
                <a16:creationId xmlns:a16="http://schemas.microsoft.com/office/drawing/2014/main" id="{35055ACC-784C-DAF4-7C14-DE6C44B17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966" y="1056836"/>
            <a:ext cx="4058210" cy="317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19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1F543466-605D-F00E-D3B2-890986AA514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BF9BF0D7-982D-9172-6926-AD2B713B8D37}"/>
              </a:ext>
            </a:extLst>
          </p:cNvPr>
          <p:cNvSpPr txBox="1">
            <a:spLocks noGrp="1"/>
          </p:cNvSpPr>
          <p:nvPr>
            <p:ph type="body" idx="1"/>
          </p:nvPr>
        </p:nvSpPr>
        <p:spPr>
          <a:xfrm>
            <a:off x="311700" y="617237"/>
            <a:ext cx="8520600" cy="4264045"/>
          </a:xfrm>
          <a:prstGeom prst="rect">
            <a:avLst/>
          </a:prstGeom>
        </p:spPr>
        <p:txBody>
          <a:bodyPr spcFirstLastPara="1" wrap="square" lIns="91425" tIns="91425" rIns="91425" bIns="91425" anchor="t" anchorCtr="0">
            <a:normAutofit fontScale="92500" lnSpcReduction="20000"/>
          </a:bodyPr>
          <a:lstStyle/>
          <a:p>
            <a:pPr marL="476250" lvl="0" algn="l" rtl="0">
              <a:spcBef>
                <a:spcPts val="0"/>
              </a:spcBef>
              <a:spcAft>
                <a:spcPts val="0"/>
              </a:spcAft>
              <a:buClr>
                <a:schemeClr val="dk1"/>
              </a:buClr>
              <a:buSzPts val="1500"/>
              <a:buFont typeface="+mj-lt"/>
              <a:buAutoNum type="arabicPeriod" startAt="3"/>
            </a:pPr>
            <a:r>
              <a:rPr lang="en" sz="1500" b="1" dirty="0">
                <a:solidFill>
                  <a:schemeClr val="dk1"/>
                </a:solidFill>
              </a:rPr>
              <a:t>Silhouette Score</a:t>
            </a: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200" b="1" dirty="0">
              <a:solidFill>
                <a:schemeClr val="dk1"/>
              </a:solidFill>
            </a:endParaRPr>
          </a:p>
          <a:p>
            <a:pPr marL="476250" lvl="0" algn="l" rtl="0">
              <a:spcBef>
                <a:spcPts val="0"/>
              </a:spcBef>
              <a:spcAft>
                <a:spcPts val="0"/>
              </a:spcAft>
              <a:buClr>
                <a:schemeClr val="dk1"/>
              </a:buClr>
              <a:buSzPts val="1500"/>
              <a:buAutoNum type="arabicPeriod"/>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200" b="1" dirty="0">
              <a:solidFill>
                <a:schemeClr val="dk1"/>
              </a:solidFill>
            </a:endParaRPr>
          </a:p>
          <a:p>
            <a:pPr marL="133350" lvl="0" indent="0" algn="l" rtl="0">
              <a:spcBef>
                <a:spcPts val="0"/>
              </a:spcBef>
              <a:spcAft>
                <a:spcPts val="0"/>
              </a:spcAft>
              <a:buClr>
                <a:schemeClr val="dk1"/>
              </a:buClr>
              <a:buSzPts val="1500"/>
              <a:buNone/>
            </a:pPr>
            <a:r>
              <a:rPr lang="nn-NO" sz="1200" dirty="0">
                <a:solidFill>
                  <a:schemeClr val="dk1"/>
                </a:solidFill>
              </a:rPr>
              <a:t>Kita menggunakan perhitungan silhouette score dengan metode pengukuran Mahalanobis distance karena masih terdapat beberapa kolom kategorikal yang memiliki nilai range yang berbeda dengan nilai numerik yang telah distandarisasi. Dapat terlihat bahwa untuk jumlah cluster = 4 memiliki nilai score yang cukup baik.</a:t>
            </a: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3076" name="Picture 4">
            <a:extLst>
              <a:ext uri="{FF2B5EF4-FFF2-40B4-BE49-F238E27FC236}">
                <a16:creationId xmlns:a16="http://schemas.microsoft.com/office/drawing/2014/main" id="{18613D7E-2AD9-BEC5-9E9A-437059D62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10" y="1004888"/>
            <a:ext cx="4054007" cy="299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1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Google Shape;55;p13">
            <a:extLst>
              <a:ext uri="{FF2B5EF4-FFF2-40B4-BE49-F238E27FC236}">
                <a16:creationId xmlns:a16="http://schemas.microsoft.com/office/drawing/2014/main" id="{BF9BF0D7-982D-9172-6926-AD2B713B8D37}"/>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4"/>
            </a:pPr>
            <a:r>
              <a:rPr lang="en" sz="1500" b="1" dirty="0">
                <a:solidFill>
                  <a:schemeClr val="dk1"/>
                </a:solidFill>
              </a:rPr>
              <a:t>Implementasi Clustering</a:t>
            </a:r>
          </a:p>
          <a:p>
            <a:pPr marL="133350" lvl="0" indent="0" algn="l" rtl="0">
              <a:spcBef>
                <a:spcPts val="0"/>
              </a:spcBef>
              <a:spcAft>
                <a:spcPts val="0"/>
              </a:spcAft>
              <a:buClr>
                <a:schemeClr val="dk1"/>
              </a:buClr>
              <a:buSzPts val="1500"/>
              <a:buNone/>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200" b="1" dirty="0">
              <a:solidFill>
                <a:schemeClr val="dk1"/>
              </a:solidFill>
            </a:endParaRPr>
          </a:p>
          <a:p>
            <a:pPr marL="133350" lvl="0" indent="0" algn="just" rtl="0">
              <a:spcBef>
                <a:spcPts val="0"/>
              </a:spcBef>
              <a:spcAft>
                <a:spcPts val="0"/>
              </a:spcAft>
              <a:buClr>
                <a:schemeClr val="dk1"/>
              </a:buClr>
              <a:buSzPts val="1500"/>
              <a:buNone/>
            </a:pPr>
            <a:endParaRPr lang="en" sz="1200" b="1" dirty="0">
              <a:solidFill>
                <a:schemeClr val="dk1"/>
              </a:solidFill>
            </a:endParaRPr>
          </a:p>
          <a:p>
            <a:pPr marL="133350" lvl="0" indent="0" algn="just" rtl="0">
              <a:spcBef>
                <a:spcPts val="0"/>
              </a:spcBef>
              <a:spcAft>
                <a:spcPts val="0"/>
              </a:spcAft>
              <a:buClr>
                <a:schemeClr val="dk1"/>
              </a:buClr>
              <a:buSzPts val="1500"/>
              <a:buNone/>
            </a:pPr>
            <a:r>
              <a:rPr lang="en-US" sz="1200" dirty="0" err="1">
                <a:solidFill>
                  <a:schemeClr val="dk1"/>
                </a:solidFill>
              </a:rPr>
              <a:t>Berdasarkan</a:t>
            </a:r>
            <a:r>
              <a:rPr lang="en-US" sz="1200" dirty="0">
                <a:solidFill>
                  <a:schemeClr val="dk1"/>
                </a:solidFill>
              </a:rPr>
              <a:t> rata-rata Income, </a:t>
            </a:r>
            <a:r>
              <a:rPr lang="en-US" sz="1200" dirty="0" err="1">
                <a:solidFill>
                  <a:schemeClr val="dk1"/>
                </a:solidFill>
              </a:rPr>
              <a:t>Minorhome</a:t>
            </a:r>
            <a:r>
              <a:rPr lang="en-US" sz="1200" dirty="0">
                <a:solidFill>
                  <a:schemeClr val="dk1"/>
                </a:solidFill>
              </a:rPr>
              <a:t>, </a:t>
            </a:r>
            <a:r>
              <a:rPr lang="en-US" sz="1200" dirty="0" err="1">
                <a:solidFill>
                  <a:schemeClr val="dk1"/>
                </a:solidFill>
              </a:rPr>
              <a:t>Total_Spent</a:t>
            </a:r>
            <a:r>
              <a:rPr lang="en-US" sz="1200" dirty="0">
                <a:solidFill>
                  <a:schemeClr val="dk1"/>
                </a:solidFill>
              </a:rPr>
              <a:t>, </a:t>
            </a:r>
            <a:r>
              <a:rPr lang="en-US" sz="1200" dirty="0" err="1">
                <a:solidFill>
                  <a:schemeClr val="dk1"/>
                </a:solidFill>
              </a:rPr>
              <a:t>Total_Transactions</a:t>
            </a:r>
            <a:r>
              <a:rPr lang="en-US" sz="1200" dirty="0">
                <a:solidFill>
                  <a:schemeClr val="dk1"/>
                </a:solidFill>
              </a:rPr>
              <a:t> </a:t>
            </a:r>
            <a:r>
              <a:rPr lang="en-US" sz="1200" dirty="0" err="1">
                <a:solidFill>
                  <a:schemeClr val="dk1"/>
                </a:solidFill>
              </a:rPr>
              <a:t>maka</a:t>
            </a:r>
            <a:r>
              <a:rPr lang="en-US" sz="1200" dirty="0">
                <a:solidFill>
                  <a:schemeClr val="dk1"/>
                </a:solidFill>
              </a:rPr>
              <a:t> </a:t>
            </a:r>
            <a:r>
              <a:rPr lang="en-US" sz="1200" dirty="0" err="1">
                <a:solidFill>
                  <a:schemeClr val="dk1"/>
                </a:solidFill>
              </a:rPr>
              <a:t>keempat</a:t>
            </a:r>
            <a:r>
              <a:rPr lang="en-US" sz="1200" dirty="0">
                <a:solidFill>
                  <a:schemeClr val="dk1"/>
                </a:solidFill>
              </a:rPr>
              <a:t> cluster </a:t>
            </a:r>
            <a:r>
              <a:rPr lang="en-US" sz="1200" dirty="0" err="1">
                <a:solidFill>
                  <a:schemeClr val="dk1"/>
                </a:solidFill>
              </a:rPr>
              <a:t>kelompok</a:t>
            </a:r>
            <a:r>
              <a:rPr lang="en-US" sz="1200" dirty="0">
                <a:solidFill>
                  <a:schemeClr val="dk1"/>
                </a:solidFill>
              </a:rPr>
              <a:t> </a:t>
            </a:r>
            <a:r>
              <a:rPr lang="en-US" sz="1200" dirty="0" err="1">
                <a:solidFill>
                  <a:schemeClr val="dk1"/>
                </a:solidFill>
              </a:rPr>
              <a:t>tersebut</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dibagi</a:t>
            </a:r>
            <a:r>
              <a:rPr lang="en-US" sz="1200" dirty="0">
                <a:solidFill>
                  <a:schemeClr val="dk1"/>
                </a:solidFill>
              </a:rPr>
              <a:t> </a:t>
            </a:r>
            <a:r>
              <a:rPr lang="en-US" sz="1200" dirty="0" err="1">
                <a:solidFill>
                  <a:schemeClr val="dk1"/>
                </a:solidFill>
              </a:rPr>
              <a:t>menjadi</a:t>
            </a:r>
            <a:r>
              <a:rPr lang="en-US" sz="1200" dirty="0">
                <a:solidFill>
                  <a:schemeClr val="dk1"/>
                </a:solidFill>
              </a:rPr>
              <a:t>:</a:t>
            </a:r>
          </a:p>
          <a:p>
            <a:pPr marL="304800" indent="-171450" algn="just">
              <a:buClr>
                <a:schemeClr val="dk1"/>
              </a:buClr>
              <a:buSzPts val="1500"/>
            </a:pPr>
            <a:r>
              <a:rPr lang="en-US" sz="1200" dirty="0">
                <a:solidFill>
                  <a:schemeClr val="dk1"/>
                </a:solidFill>
              </a:rPr>
              <a:t>0 -&gt; Low Income, Most Likely to Have Minors at Home (Kids and Teens), Low Spending, Low Transactions -&gt; </a:t>
            </a:r>
            <a:r>
              <a:rPr lang="en-US" sz="1200" b="1" dirty="0">
                <a:solidFill>
                  <a:schemeClr val="dk1"/>
                </a:solidFill>
              </a:rPr>
              <a:t>Low</a:t>
            </a:r>
            <a:r>
              <a:rPr lang="en-US" sz="1200" dirty="0">
                <a:solidFill>
                  <a:schemeClr val="dk1"/>
                </a:solidFill>
              </a:rPr>
              <a:t> </a:t>
            </a:r>
            <a:r>
              <a:rPr lang="en-US" sz="1200" b="1" dirty="0">
                <a:solidFill>
                  <a:schemeClr val="dk1"/>
                </a:solidFill>
              </a:rPr>
              <a:t>Spender</a:t>
            </a:r>
          </a:p>
          <a:p>
            <a:pPr marL="304800" indent="-171450" algn="just">
              <a:buClr>
                <a:schemeClr val="dk1"/>
              </a:buClr>
              <a:buSzPts val="1500"/>
            </a:pPr>
            <a:r>
              <a:rPr lang="en-US" sz="1200" dirty="0">
                <a:solidFill>
                  <a:schemeClr val="dk1"/>
                </a:solidFill>
              </a:rPr>
              <a:t>1 -&gt; Medium Income, Likely to Have Minors at Home (Mostly Teens), Medium Spending, High Transactions (This Group Has a Very High Amount of Purchase on Deals) -&gt; </a:t>
            </a:r>
            <a:r>
              <a:rPr lang="en-US" sz="1200" b="1" dirty="0">
                <a:solidFill>
                  <a:schemeClr val="dk1"/>
                </a:solidFill>
              </a:rPr>
              <a:t>Medium Spender</a:t>
            </a:r>
          </a:p>
          <a:p>
            <a:pPr marL="304800" indent="-171450" algn="just">
              <a:buClr>
                <a:schemeClr val="dk1"/>
              </a:buClr>
              <a:buSzPts val="1500"/>
            </a:pPr>
            <a:r>
              <a:rPr lang="en-US" sz="1200" dirty="0">
                <a:solidFill>
                  <a:schemeClr val="dk1"/>
                </a:solidFill>
              </a:rPr>
              <a:t>2 -&gt; High Income, Most </a:t>
            </a:r>
            <a:r>
              <a:rPr lang="en-US" sz="1200" dirty="0" err="1">
                <a:solidFill>
                  <a:schemeClr val="dk1"/>
                </a:solidFill>
              </a:rPr>
              <a:t>Unikely</a:t>
            </a:r>
            <a:r>
              <a:rPr lang="en-US" sz="1200" dirty="0">
                <a:solidFill>
                  <a:schemeClr val="dk1"/>
                </a:solidFill>
              </a:rPr>
              <a:t> to Have Minors at Home, High Spending, High Transactions -&gt; </a:t>
            </a:r>
            <a:r>
              <a:rPr lang="en-US" sz="1200" b="1" dirty="0">
                <a:solidFill>
                  <a:schemeClr val="dk1"/>
                </a:solidFill>
              </a:rPr>
              <a:t>High Spender</a:t>
            </a:r>
          </a:p>
          <a:p>
            <a:pPr marL="304800" indent="-171450" algn="just">
              <a:buClr>
                <a:schemeClr val="dk1"/>
              </a:buClr>
              <a:buSzPts val="1500"/>
            </a:pPr>
            <a:r>
              <a:rPr lang="en-US" sz="1200" dirty="0">
                <a:solidFill>
                  <a:schemeClr val="dk1"/>
                </a:solidFill>
              </a:rPr>
              <a:t>3 -&gt; Very Low Income, Likely to Have Minors at Home (Mostly Kids), Very Low Spending, Very Low Transactions -&gt; </a:t>
            </a:r>
            <a:r>
              <a:rPr lang="en-US" sz="1200" b="1" dirty="0">
                <a:solidFill>
                  <a:schemeClr val="dk1"/>
                </a:solidFill>
              </a:rPr>
              <a:t>Risk of Churn</a:t>
            </a:r>
            <a:endParaRPr lang="en-US"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3" name="Picture 2">
            <a:extLst>
              <a:ext uri="{FF2B5EF4-FFF2-40B4-BE49-F238E27FC236}">
                <a16:creationId xmlns:a16="http://schemas.microsoft.com/office/drawing/2014/main" id="{4F2DE6D3-21C8-A7A7-FD03-7408F3B43D68}"/>
              </a:ext>
            </a:extLst>
          </p:cNvPr>
          <p:cNvPicPr>
            <a:picLocks noChangeAspect="1"/>
          </p:cNvPicPr>
          <p:nvPr/>
        </p:nvPicPr>
        <p:blipFill rotWithShape="1">
          <a:blip r:embed="rId3"/>
          <a:srcRect l="21030" t="42745" r="29889" b="43006"/>
          <a:stretch/>
        </p:blipFill>
        <p:spPr>
          <a:xfrm>
            <a:off x="867333" y="1075764"/>
            <a:ext cx="7040815" cy="1149725"/>
          </a:xfrm>
          <a:prstGeom prst="rect">
            <a:avLst/>
          </a:prstGeom>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1F543466-605D-F00E-D3B2-890986AA514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4"/>
              </a:rPr>
              <a:t>disini</a:t>
            </a:r>
            <a:endParaRPr sz="1100" dirty="0">
              <a:solidFill>
                <a:srgbClr val="000000"/>
              </a:solidFill>
            </a:endParaRPr>
          </a:p>
        </p:txBody>
      </p:sp>
      <p:sp>
        <p:nvSpPr>
          <p:cNvPr id="9" name="Rectangle 8">
            <a:extLst>
              <a:ext uri="{FF2B5EF4-FFF2-40B4-BE49-F238E27FC236}">
                <a16:creationId xmlns:a16="http://schemas.microsoft.com/office/drawing/2014/main" id="{E334DE69-2002-E27A-E9C6-EA6BDD43A1FA}"/>
              </a:ext>
            </a:extLst>
          </p:cNvPr>
          <p:cNvSpPr/>
          <p:nvPr/>
        </p:nvSpPr>
        <p:spPr>
          <a:xfrm>
            <a:off x="4656000" y="1521335"/>
            <a:ext cx="1082492" cy="208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5194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AutoNum type="arabicPeriod"/>
            </a:pPr>
            <a:r>
              <a:rPr lang="en" sz="1500" b="1" dirty="0">
                <a:solidFill>
                  <a:schemeClr val="dk1"/>
                </a:solidFill>
              </a:rPr>
              <a:t>Jumlah Customer</a:t>
            </a: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500" b="1" dirty="0">
              <a:solidFill>
                <a:schemeClr val="dk1"/>
              </a:solidFill>
            </a:endParaRPr>
          </a:p>
          <a:p>
            <a:pPr marL="476250" lvl="0" algn="l" rtl="0">
              <a:spcBef>
                <a:spcPts val="0"/>
              </a:spcBef>
              <a:spcAft>
                <a:spcPts val="0"/>
              </a:spcAft>
              <a:buClr>
                <a:schemeClr val="dk1"/>
              </a:buClr>
              <a:buSzPts val="1500"/>
              <a:buAutoNum type="arabicPeriod"/>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pic>
        <p:nvPicPr>
          <p:cNvPr id="1026" name="Picture 2">
            <a:extLst>
              <a:ext uri="{FF2B5EF4-FFF2-40B4-BE49-F238E27FC236}">
                <a16:creationId xmlns:a16="http://schemas.microsoft.com/office/drawing/2014/main" id="{3FB93948-C641-BECB-4575-C02ECD73D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83" y="1030204"/>
            <a:ext cx="3902727" cy="34960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C4430B-672B-2AE7-8FD2-30CBC8E86A91}"/>
              </a:ext>
            </a:extLst>
          </p:cNvPr>
          <p:cNvSpPr txBox="1"/>
          <p:nvPr/>
        </p:nvSpPr>
        <p:spPr>
          <a:xfrm>
            <a:off x="4419483" y="832943"/>
            <a:ext cx="4488000" cy="3693319"/>
          </a:xfrm>
          <a:prstGeom prst="rect">
            <a:avLst/>
          </a:prstGeom>
          <a:noFill/>
        </p:spPr>
        <p:txBody>
          <a:bodyPr wrap="square" rtlCol="0">
            <a:spAutoFit/>
          </a:bodyPr>
          <a:lstStyle/>
          <a:p>
            <a:pPr algn="l"/>
            <a:r>
              <a:rPr lang="en-ID" sz="900" b="0" i="0" dirty="0" err="1">
                <a:solidFill>
                  <a:srgbClr val="212121"/>
                </a:solidFill>
                <a:effectLst/>
                <a:latin typeface="+mj-lt"/>
              </a:rPr>
              <a:t>Jumlah</a:t>
            </a:r>
            <a:r>
              <a:rPr lang="en-ID" sz="900" b="0" i="0" dirty="0">
                <a:solidFill>
                  <a:srgbClr val="212121"/>
                </a:solidFill>
                <a:effectLst/>
                <a:latin typeface="+mj-lt"/>
              </a:rPr>
              <a:t> customer yang </a:t>
            </a:r>
            <a:r>
              <a:rPr lang="en-ID" sz="900" b="0" i="0" dirty="0" err="1">
                <a:solidFill>
                  <a:srgbClr val="212121"/>
                </a:solidFill>
                <a:effectLst/>
                <a:latin typeface="+mj-lt"/>
              </a:rPr>
              <a:t>tergolong</a:t>
            </a:r>
            <a:r>
              <a:rPr lang="en-ID" sz="900" b="0" i="0" dirty="0">
                <a:solidFill>
                  <a:srgbClr val="212121"/>
                </a:solidFill>
                <a:effectLst/>
                <a:latin typeface="+mj-lt"/>
              </a:rPr>
              <a:t> </a:t>
            </a:r>
            <a:r>
              <a:rPr lang="en-ID" sz="900" b="0" i="0" dirty="0" err="1">
                <a:solidFill>
                  <a:srgbClr val="212121"/>
                </a:solidFill>
                <a:effectLst/>
                <a:latin typeface="+mj-lt"/>
              </a:rPr>
              <a:t>dalam</a:t>
            </a:r>
            <a:r>
              <a:rPr lang="en-ID" sz="900" b="0" i="0" dirty="0">
                <a:solidFill>
                  <a:srgbClr val="212121"/>
                </a:solidFill>
                <a:effectLst/>
                <a:latin typeface="+mj-lt"/>
              </a:rPr>
              <a:t> </a:t>
            </a:r>
            <a:r>
              <a:rPr lang="en-ID" sz="900" b="0" i="0" dirty="0" err="1">
                <a:solidFill>
                  <a:srgbClr val="212121"/>
                </a:solidFill>
                <a:effectLst/>
                <a:latin typeface="+mj-lt"/>
              </a:rPr>
              <a:t>kelompok</a:t>
            </a:r>
            <a:r>
              <a:rPr lang="en-ID" sz="900" b="0" i="0" dirty="0">
                <a:solidFill>
                  <a:srgbClr val="212121"/>
                </a:solidFill>
                <a:effectLst/>
                <a:latin typeface="+mj-lt"/>
              </a:rPr>
              <a:t> Risk of Churn </a:t>
            </a:r>
            <a:r>
              <a:rPr lang="en-ID" sz="900" b="0" i="0" dirty="0" err="1">
                <a:solidFill>
                  <a:srgbClr val="212121"/>
                </a:solidFill>
                <a:effectLst/>
                <a:latin typeface="+mj-lt"/>
              </a:rPr>
              <a:t>adalah</a:t>
            </a:r>
            <a:r>
              <a:rPr lang="en-ID" sz="900" b="0" i="0" dirty="0">
                <a:solidFill>
                  <a:srgbClr val="212121"/>
                </a:solidFill>
                <a:effectLst/>
                <a:latin typeface="+mj-lt"/>
              </a:rPr>
              <a:t> yang </a:t>
            </a:r>
            <a:r>
              <a:rPr lang="en-ID" sz="900" b="0" i="0" dirty="0" err="1">
                <a:solidFill>
                  <a:srgbClr val="212121"/>
                </a:solidFill>
                <a:effectLst/>
                <a:latin typeface="+mj-lt"/>
              </a:rPr>
              <a:t>terbanyak</a:t>
            </a:r>
            <a:r>
              <a:rPr lang="en-ID" sz="900" b="0" i="0" dirty="0">
                <a:solidFill>
                  <a:srgbClr val="212121"/>
                </a:solidFill>
                <a:effectLst/>
                <a:latin typeface="+mj-lt"/>
              </a:rPr>
              <a:t> </a:t>
            </a:r>
            <a:r>
              <a:rPr lang="en-ID" sz="900" b="0" i="0" dirty="0" err="1">
                <a:solidFill>
                  <a:srgbClr val="212121"/>
                </a:solidFill>
                <a:effectLst/>
                <a:latin typeface="+mj-lt"/>
              </a:rPr>
              <a:t>dibandingkan</a:t>
            </a:r>
            <a:r>
              <a:rPr lang="en-ID" sz="900" b="0" i="0" dirty="0">
                <a:solidFill>
                  <a:srgbClr val="212121"/>
                </a:solidFill>
                <a:effectLst/>
                <a:latin typeface="+mj-lt"/>
              </a:rPr>
              <a:t> </a:t>
            </a:r>
            <a:r>
              <a:rPr lang="en-ID" sz="900" b="0" i="0" dirty="0" err="1">
                <a:solidFill>
                  <a:srgbClr val="212121"/>
                </a:solidFill>
                <a:effectLst/>
                <a:latin typeface="+mj-lt"/>
              </a:rPr>
              <a:t>kelompok</a:t>
            </a:r>
            <a:r>
              <a:rPr lang="en-ID" sz="900" b="0" i="0" dirty="0">
                <a:solidFill>
                  <a:srgbClr val="212121"/>
                </a:solidFill>
                <a:effectLst/>
                <a:latin typeface="+mj-lt"/>
              </a:rPr>
              <a:t> </a:t>
            </a:r>
            <a:r>
              <a:rPr lang="en-ID" sz="900" b="0" i="0" dirty="0" err="1">
                <a:solidFill>
                  <a:srgbClr val="212121"/>
                </a:solidFill>
                <a:effectLst/>
                <a:latin typeface="+mj-lt"/>
              </a:rPr>
              <a:t>lainnya</a:t>
            </a:r>
            <a:r>
              <a:rPr lang="en-ID" sz="900" b="0" i="0" dirty="0">
                <a:solidFill>
                  <a:srgbClr val="212121"/>
                </a:solidFill>
                <a:effectLst/>
                <a:latin typeface="+mj-lt"/>
              </a:rPr>
              <a:t> </a:t>
            </a:r>
            <a:r>
              <a:rPr lang="en-ID" sz="900" b="0" i="0" dirty="0" err="1">
                <a:solidFill>
                  <a:srgbClr val="212121"/>
                </a:solidFill>
                <a:effectLst/>
                <a:latin typeface="+mj-lt"/>
              </a:rPr>
              <a:t>yaitu</a:t>
            </a:r>
            <a:r>
              <a:rPr lang="en-ID" sz="900" b="0" i="0" dirty="0">
                <a:solidFill>
                  <a:srgbClr val="212121"/>
                </a:solidFill>
                <a:effectLst/>
                <a:latin typeface="+mj-lt"/>
              </a:rPr>
              <a:t> 649 customer. Oleh </a:t>
            </a:r>
            <a:r>
              <a:rPr lang="en-ID" sz="900" b="0" i="0" dirty="0" err="1">
                <a:solidFill>
                  <a:srgbClr val="212121"/>
                </a:solidFill>
                <a:effectLst/>
                <a:latin typeface="+mj-lt"/>
              </a:rPr>
              <a:t>karena</a:t>
            </a:r>
            <a:r>
              <a:rPr lang="en-ID" sz="900" b="0" i="0" dirty="0">
                <a:solidFill>
                  <a:srgbClr val="212121"/>
                </a:solidFill>
                <a:effectLst/>
                <a:latin typeface="+mj-lt"/>
              </a:rPr>
              <a:t> </a:t>
            </a:r>
            <a:r>
              <a:rPr lang="en-ID" sz="900" b="0" i="0" dirty="0" err="1">
                <a:solidFill>
                  <a:srgbClr val="212121"/>
                </a:solidFill>
                <a:effectLst/>
                <a:latin typeface="+mj-lt"/>
              </a:rPr>
              <a:t>itu</a:t>
            </a:r>
            <a:r>
              <a:rPr lang="en-ID" sz="900" b="0" i="0" dirty="0">
                <a:solidFill>
                  <a:srgbClr val="212121"/>
                </a:solidFill>
                <a:effectLst/>
                <a:latin typeface="+mj-lt"/>
              </a:rPr>
              <a:t>, target marketing campaign </a:t>
            </a:r>
            <a:r>
              <a:rPr lang="en-ID" sz="900" b="0" i="0" dirty="0" err="1">
                <a:solidFill>
                  <a:srgbClr val="212121"/>
                </a:solidFill>
                <a:effectLst/>
                <a:latin typeface="+mj-lt"/>
              </a:rPr>
              <a:t>selanjutnya</a:t>
            </a:r>
            <a:r>
              <a:rPr lang="en-ID" sz="900" b="0" i="0" dirty="0">
                <a:solidFill>
                  <a:srgbClr val="212121"/>
                </a:solidFill>
                <a:effectLst/>
                <a:latin typeface="+mj-lt"/>
              </a:rPr>
              <a:t> </a:t>
            </a:r>
            <a:r>
              <a:rPr lang="en-ID" sz="900" b="0" i="0" dirty="0" err="1">
                <a:solidFill>
                  <a:srgbClr val="212121"/>
                </a:solidFill>
                <a:effectLst/>
                <a:latin typeface="+mj-lt"/>
              </a:rPr>
              <a:t>akan</a:t>
            </a:r>
            <a:r>
              <a:rPr lang="en-ID" sz="900" b="0" i="0" dirty="0">
                <a:solidFill>
                  <a:srgbClr val="212121"/>
                </a:solidFill>
                <a:effectLst/>
                <a:latin typeface="+mj-lt"/>
              </a:rPr>
              <a:t> </a:t>
            </a:r>
            <a:r>
              <a:rPr lang="en-ID" sz="900" b="0" i="0" dirty="0" err="1">
                <a:solidFill>
                  <a:srgbClr val="212121"/>
                </a:solidFill>
                <a:effectLst/>
                <a:latin typeface="+mj-lt"/>
              </a:rPr>
              <a:t>berfokus</a:t>
            </a:r>
            <a:r>
              <a:rPr lang="en-ID" sz="900" b="0" i="0" dirty="0">
                <a:solidFill>
                  <a:srgbClr val="212121"/>
                </a:solidFill>
                <a:effectLst/>
                <a:latin typeface="+mj-lt"/>
              </a:rPr>
              <a:t> pada </a:t>
            </a:r>
            <a:r>
              <a:rPr lang="en-ID" sz="900" b="0" i="0" dirty="0" err="1">
                <a:solidFill>
                  <a:srgbClr val="212121"/>
                </a:solidFill>
                <a:effectLst/>
                <a:latin typeface="+mj-lt"/>
              </a:rPr>
              <a:t>kelompok</a:t>
            </a:r>
            <a:r>
              <a:rPr lang="en-ID" sz="900" b="0" i="0" dirty="0">
                <a:solidFill>
                  <a:srgbClr val="212121"/>
                </a:solidFill>
                <a:effectLst/>
                <a:latin typeface="+mj-lt"/>
              </a:rPr>
              <a:t> Risk of Churn </a:t>
            </a:r>
            <a:r>
              <a:rPr lang="en-ID" sz="900" b="0" i="0" dirty="0" err="1">
                <a:solidFill>
                  <a:srgbClr val="212121"/>
                </a:solidFill>
                <a:effectLst/>
                <a:latin typeface="+mj-lt"/>
              </a:rPr>
              <a:t>karena</a:t>
            </a:r>
            <a:r>
              <a:rPr lang="en-ID" sz="900" b="0" i="0" dirty="0">
                <a:solidFill>
                  <a:srgbClr val="212121"/>
                </a:solidFill>
                <a:effectLst/>
                <a:latin typeface="+mj-lt"/>
              </a:rPr>
              <a:t> </a:t>
            </a:r>
            <a:r>
              <a:rPr lang="en-ID" sz="900" b="0" i="0" dirty="0" err="1">
                <a:solidFill>
                  <a:srgbClr val="212121"/>
                </a:solidFill>
                <a:effectLst/>
                <a:latin typeface="+mj-lt"/>
              </a:rPr>
              <a:t>dalam</a:t>
            </a:r>
            <a:r>
              <a:rPr lang="en-ID" sz="900" b="0" i="0" dirty="0">
                <a:solidFill>
                  <a:srgbClr val="212121"/>
                </a:solidFill>
                <a:effectLst/>
                <a:latin typeface="+mj-lt"/>
              </a:rPr>
              <a:t> </a:t>
            </a:r>
            <a:r>
              <a:rPr lang="en-ID" sz="900" b="0" i="0" dirty="0" err="1">
                <a:solidFill>
                  <a:srgbClr val="212121"/>
                </a:solidFill>
                <a:effectLst/>
                <a:latin typeface="+mj-lt"/>
              </a:rPr>
              <a:t>mencari</a:t>
            </a:r>
            <a:r>
              <a:rPr lang="en-ID" sz="900" b="0" i="0" dirty="0">
                <a:solidFill>
                  <a:srgbClr val="212121"/>
                </a:solidFill>
                <a:effectLst/>
                <a:latin typeface="+mj-lt"/>
              </a:rPr>
              <a:t> customer </a:t>
            </a:r>
            <a:r>
              <a:rPr lang="en-ID" sz="900" b="0" i="0" dirty="0" err="1">
                <a:solidFill>
                  <a:srgbClr val="212121"/>
                </a:solidFill>
                <a:effectLst/>
                <a:latin typeface="+mj-lt"/>
              </a:rPr>
              <a:t>baru</a:t>
            </a:r>
            <a:r>
              <a:rPr lang="en-ID" sz="900" b="0" i="0" dirty="0">
                <a:solidFill>
                  <a:srgbClr val="212121"/>
                </a:solidFill>
                <a:effectLst/>
                <a:latin typeface="+mj-lt"/>
              </a:rPr>
              <a:t>, </a:t>
            </a:r>
            <a:r>
              <a:rPr lang="en-ID" sz="900" b="0" i="0" dirty="0" err="1">
                <a:solidFill>
                  <a:srgbClr val="212121"/>
                </a:solidFill>
                <a:effectLst/>
                <a:latin typeface="+mj-lt"/>
              </a:rPr>
              <a:t>perusahaan</a:t>
            </a:r>
            <a:r>
              <a:rPr lang="en-ID" sz="900" b="0" i="0" dirty="0">
                <a:solidFill>
                  <a:srgbClr val="212121"/>
                </a:solidFill>
                <a:effectLst/>
                <a:latin typeface="+mj-lt"/>
              </a:rPr>
              <a:t> </a:t>
            </a:r>
            <a:r>
              <a:rPr lang="en-ID" sz="900" b="0" i="0" dirty="0" err="1">
                <a:solidFill>
                  <a:srgbClr val="212121"/>
                </a:solidFill>
                <a:effectLst/>
                <a:latin typeface="+mj-lt"/>
              </a:rPr>
              <a:t>perlu</a:t>
            </a:r>
            <a:r>
              <a:rPr lang="en-ID" sz="900" b="0" i="0" dirty="0">
                <a:solidFill>
                  <a:srgbClr val="212121"/>
                </a:solidFill>
                <a:effectLst/>
                <a:latin typeface="+mj-lt"/>
              </a:rPr>
              <a:t> </a:t>
            </a:r>
            <a:r>
              <a:rPr lang="en-ID" sz="900" b="0" i="0" dirty="0" err="1">
                <a:solidFill>
                  <a:srgbClr val="212121"/>
                </a:solidFill>
                <a:effectLst/>
                <a:latin typeface="+mj-lt"/>
              </a:rPr>
              <a:t>untuk</a:t>
            </a:r>
            <a:r>
              <a:rPr lang="en-ID" sz="900" b="0" i="0" dirty="0">
                <a:solidFill>
                  <a:srgbClr val="212121"/>
                </a:solidFill>
                <a:effectLst/>
                <a:latin typeface="+mj-lt"/>
              </a:rPr>
              <a:t> </a:t>
            </a:r>
            <a:r>
              <a:rPr lang="en-ID" sz="900" b="0" i="0" dirty="0" err="1">
                <a:solidFill>
                  <a:srgbClr val="212121"/>
                </a:solidFill>
                <a:effectLst/>
                <a:latin typeface="+mj-lt"/>
              </a:rPr>
              <a:t>menghabiskan</a:t>
            </a:r>
            <a:r>
              <a:rPr lang="en-ID" sz="900" b="0" i="0" dirty="0">
                <a:solidFill>
                  <a:srgbClr val="212121"/>
                </a:solidFill>
                <a:effectLst/>
                <a:latin typeface="+mj-lt"/>
              </a:rPr>
              <a:t> revenue yang </a:t>
            </a:r>
            <a:r>
              <a:rPr lang="en-ID" sz="900" b="0" i="0" dirty="0" err="1">
                <a:solidFill>
                  <a:srgbClr val="212121"/>
                </a:solidFill>
                <a:effectLst/>
                <a:latin typeface="+mj-lt"/>
              </a:rPr>
              <a:t>jauh</a:t>
            </a:r>
            <a:r>
              <a:rPr lang="en-ID" sz="900" b="0" i="0" dirty="0">
                <a:solidFill>
                  <a:srgbClr val="212121"/>
                </a:solidFill>
                <a:effectLst/>
                <a:latin typeface="+mj-lt"/>
              </a:rPr>
              <a:t> </a:t>
            </a:r>
            <a:r>
              <a:rPr lang="en-ID" sz="900" b="0" i="0" dirty="0" err="1">
                <a:solidFill>
                  <a:srgbClr val="212121"/>
                </a:solidFill>
                <a:effectLst/>
                <a:latin typeface="+mj-lt"/>
              </a:rPr>
              <a:t>lebih</a:t>
            </a:r>
            <a:r>
              <a:rPr lang="en-ID" sz="900" b="0" i="0" dirty="0">
                <a:solidFill>
                  <a:srgbClr val="212121"/>
                </a:solidFill>
                <a:effectLst/>
                <a:latin typeface="+mj-lt"/>
              </a:rPr>
              <a:t> </a:t>
            </a:r>
            <a:r>
              <a:rPr lang="en-ID" sz="900" b="0" i="0" dirty="0" err="1">
                <a:solidFill>
                  <a:srgbClr val="212121"/>
                </a:solidFill>
                <a:effectLst/>
                <a:latin typeface="+mj-lt"/>
              </a:rPr>
              <a:t>besar</a:t>
            </a:r>
            <a:r>
              <a:rPr lang="en-ID" sz="900" b="0" i="0" dirty="0">
                <a:solidFill>
                  <a:srgbClr val="212121"/>
                </a:solidFill>
                <a:effectLst/>
                <a:latin typeface="+mj-lt"/>
              </a:rPr>
              <a:t> </a:t>
            </a:r>
            <a:r>
              <a:rPr lang="en-ID" sz="900" b="0" i="0" dirty="0" err="1">
                <a:solidFill>
                  <a:srgbClr val="212121"/>
                </a:solidFill>
                <a:effectLst/>
                <a:latin typeface="+mj-lt"/>
              </a:rPr>
              <a:t>dibandingkan</a:t>
            </a:r>
            <a:r>
              <a:rPr lang="en-ID" sz="900" b="0" i="0" dirty="0">
                <a:solidFill>
                  <a:srgbClr val="212121"/>
                </a:solidFill>
                <a:effectLst/>
                <a:latin typeface="+mj-lt"/>
              </a:rPr>
              <a:t> </a:t>
            </a:r>
            <a:r>
              <a:rPr lang="en-ID" sz="900" b="0" i="0" dirty="0" err="1">
                <a:solidFill>
                  <a:srgbClr val="212121"/>
                </a:solidFill>
                <a:effectLst/>
                <a:latin typeface="+mj-lt"/>
              </a:rPr>
              <a:t>dalam</a:t>
            </a:r>
            <a:r>
              <a:rPr lang="en-ID" sz="900" b="0" i="0" dirty="0">
                <a:solidFill>
                  <a:srgbClr val="212121"/>
                </a:solidFill>
                <a:effectLst/>
                <a:latin typeface="+mj-lt"/>
              </a:rPr>
              <a:t> </a:t>
            </a:r>
            <a:r>
              <a:rPr lang="en-ID" sz="900" b="0" i="0" dirty="0" err="1">
                <a:solidFill>
                  <a:srgbClr val="212121"/>
                </a:solidFill>
                <a:effectLst/>
                <a:latin typeface="+mj-lt"/>
              </a:rPr>
              <a:t>mempertahankan</a:t>
            </a:r>
            <a:r>
              <a:rPr lang="en-ID" sz="900" b="0" i="0" dirty="0">
                <a:solidFill>
                  <a:srgbClr val="212121"/>
                </a:solidFill>
                <a:effectLst/>
                <a:latin typeface="+mj-lt"/>
              </a:rPr>
              <a:t> customer lama yang </a:t>
            </a:r>
            <a:r>
              <a:rPr lang="en-ID" sz="900" b="0" i="0" dirty="0" err="1">
                <a:solidFill>
                  <a:srgbClr val="212121"/>
                </a:solidFill>
                <a:effectLst/>
                <a:latin typeface="+mj-lt"/>
              </a:rPr>
              <a:t>sudah</a:t>
            </a:r>
            <a:r>
              <a:rPr lang="en-ID" sz="900" b="0" i="0" dirty="0">
                <a:solidFill>
                  <a:srgbClr val="212121"/>
                </a:solidFill>
                <a:effectLst/>
                <a:latin typeface="+mj-lt"/>
              </a:rPr>
              <a:t> </a:t>
            </a:r>
            <a:r>
              <a:rPr lang="en-ID" sz="900" b="0" i="0" dirty="0" err="1">
                <a:solidFill>
                  <a:srgbClr val="212121"/>
                </a:solidFill>
                <a:effectLst/>
                <a:latin typeface="+mj-lt"/>
              </a:rPr>
              <a:t>ada</a:t>
            </a:r>
            <a:r>
              <a:rPr lang="en-ID" sz="900" b="0" i="0" dirty="0">
                <a:solidFill>
                  <a:srgbClr val="212121"/>
                </a:solidFill>
                <a:effectLst/>
                <a:latin typeface="+mj-lt"/>
              </a:rPr>
              <a:t>. </a:t>
            </a:r>
            <a:r>
              <a:rPr lang="en-ID" sz="900" b="0" i="0" dirty="0" err="1">
                <a:solidFill>
                  <a:srgbClr val="212121"/>
                </a:solidFill>
                <a:effectLst/>
                <a:latin typeface="+mj-lt"/>
              </a:rPr>
              <a:t>Selain</a:t>
            </a:r>
            <a:r>
              <a:rPr lang="en-ID" sz="900" b="0" i="0" dirty="0">
                <a:solidFill>
                  <a:srgbClr val="212121"/>
                </a:solidFill>
                <a:effectLst/>
                <a:latin typeface="+mj-lt"/>
              </a:rPr>
              <a:t> </a:t>
            </a:r>
            <a:r>
              <a:rPr lang="en-ID" sz="900" b="0" i="0" dirty="0" err="1">
                <a:solidFill>
                  <a:srgbClr val="212121"/>
                </a:solidFill>
                <a:effectLst/>
                <a:latin typeface="+mj-lt"/>
              </a:rPr>
              <a:t>itu</a:t>
            </a:r>
            <a:r>
              <a:rPr lang="en-ID" sz="900" b="0" i="0" dirty="0">
                <a:solidFill>
                  <a:srgbClr val="212121"/>
                </a:solidFill>
                <a:effectLst/>
                <a:latin typeface="+mj-lt"/>
              </a:rPr>
              <a:t>, customer juga </a:t>
            </a:r>
            <a:r>
              <a:rPr lang="en-ID" sz="900" b="0" i="0" dirty="0" err="1">
                <a:solidFill>
                  <a:srgbClr val="212121"/>
                </a:solidFill>
                <a:effectLst/>
                <a:latin typeface="+mj-lt"/>
              </a:rPr>
              <a:t>mengalami</a:t>
            </a:r>
            <a:r>
              <a:rPr lang="en-ID" sz="900" b="0" i="0" dirty="0">
                <a:solidFill>
                  <a:srgbClr val="212121"/>
                </a:solidFill>
                <a:effectLst/>
                <a:latin typeface="+mj-lt"/>
              </a:rPr>
              <a:t> </a:t>
            </a:r>
            <a:r>
              <a:rPr lang="en-ID" sz="900" b="0" i="0" dirty="0" err="1">
                <a:solidFill>
                  <a:srgbClr val="212121"/>
                </a:solidFill>
                <a:effectLst/>
                <a:latin typeface="+mj-lt"/>
              </a:rPr>
              <a:t>kerugian</a:t>
            </a:r>
            <a:r>
              <a:rPr lang="en-ID" sz="900" b="0" i="0" dirty="0">
                <a:solidFill>
                  <a:srgbClr val="212121"/>
                </a:solidFill>
                <a:effectLst/>
                <a:latin typeface="+mj-lt"/>
              </a:rPr>
              <a:t> </a:t>
            </a:r>
            <a:r>
              <a:rPr lang="en-ID" sz="900" b="0" i="0" dirty="0" err="1">
                <a:solidFill>
                  <a:srgbClr val="212121"/>
                </a:solidFill>
                <a:effectLst/>
                <a:latin typeface="+mj-lt"/>
              </a:rPr>
              <a:t>potensi</a:t>
            </a:r>
            <a:r>
              <a:rPr lang="en-ID" sz="900" b="0" i="0" dirty="0">
                <a:solidFill>
                  <a:srgbClr val="212121"/>
                </a:solidFill>
                <a:effectLst/>
                <a:latin typeface="+mj-lt"/>
              </a:rPr>
              <a:t> revenue loss </a:t>
            </a:r>
            <a:r>
              <a:rPr lang="en-ID" sz="900" b="0" i="0" dirty="0" err="1">
                <a:solidFill>
                  <a:srgbClr val="212121"/>
                </a:solidFill>
                <a:effectLst/>
                <a:latin typeface="+mj-lt"/>
              </a:rPr>
              <a:t>jika</a:t>
            </a:r>
            <a:r>
              <a:rPr lang="en-ID" sz="900" b="0" i="0" dirty="0">
                <a:solidFill>
                  <a:srgbClr val="212121"/>
                </a:solidFill>
                <a:effectLst/>
                <a:latin typeface="+mj-lt"/>
              </a:rPr>
              <a:t> </a:t>
            </a:r>
            <a:r>
              <a:rPr lang="en-ID" sz="900" b="0" i="0" dirty="0" err="1">
                <a:solidFill>
                  <a:srgbClr val="212121"/>
                </a:solidFill>
                <a:effectLst/>
                <a:latin typeface="+mj-lt"/>
              </a:rPr>
              <a:t>terdapat</a:t>
            </a:r>
            <a:r>
              <a:rPr lang="en-ID" sz="900" b="0" i="0" dirty="0">
                <a:solidFill>
                  <a:srgbClr val="212121"/>
                </a:solidFill>
                <a:effectLst/>
                <a:latin typeface="+mj-lt"/>
              </a:rPr>
              <a:t> customer yang churn (</a:t>
            </a:r>
            <a:r>
              <a:rPr lang="en-ID" sz="900" b="0" i="0" dirty="0" err="1">
                <a:solidFill>
                  <a:srgbClr val="212121"/>
                </a:solidFill>
                <a:effectLst/>
                <a:latin typeface="+mj-lt"/>
              </a:rPr>
              <a:t>contohnya</a:t>
            </a:r>
            <a:r>
              <a:rPr lang="en-ID" sz="900" b="0" i="0" dirty="0">
                <a:solidFill>
                  <a:srgbClr val="212121"/>
                </a:solidFill>
                <a:effectLst/>
                <a:latin typeface="+mj-lt"/>
              </a:rPr>
              <a:t> 1 customer rata-rata spend 100 USD per </a:t>
            </a:r>
            <a:r>
              <a:rPr lang="en-ID" sz="900" b="0" i="0" dirty="0" err="1">
                <a:solidFill>
                  <a:srgbClr val="212121"/>
                </a:solidFill>
                <a:effectLst/>
                <a:latin typeface="+mj-lt"/>
              </a:rPr>
              <a:t>bulan</a:t>
            </a:r>
            <a:r>
              <a:rPr lang="en-ID" sz="900" b="0" i="0" dirty="0">
                <a:solidFill>
                  <a:srgbClr val="212121"/>
                </a:solidFill>
                <a:effectLst/>
                <a:latin typeface="+mj-lt"/>
              </a:rPr>
              <a:t>, </a:t>
            </a:r>
            <a:r>
              <a:rPr lang="en-ID" sz="900" b="0" i="0" dirty="0" err="1">
                <a:solidFill>
                  <a:srgbClr val="212121"/>
                </a:solidFill>
                <a:effectLst/>
                <a:latin typeface="+mj-lt"/>
              </a:rPr>
              <a:t>jika</a:t>
            </a:r>
            <a:r>
              <a:rPr lang="en-ID" sz="900" b="0" i="0" dirty="0">
                <a:solidFill>
                  <a:srgbClr val="212121"/>
                </a:solidFill>
                <a:effectLst/>
                <a:latin typeface="+mj-lt"/>
              </a:rPr>
              <a:t> </a:t>
            </a:r>
            <a:r>
              <a:rPr lang="en-ID" sz="900" b="0" i="0" dirty="0" err="1">
                <a:solidFill>
                  <a:srgbClr val="212121"/>
                </a:solidFill>
                <a:effectLst/>
                <a:latin typeface="+mj-lt"/>
              </a:rPr>
              <a:t>perusahaan</a:t>
            </a:r>
            <a:r>
              <a:rPr lang="en-ID" sz="900" b="0" i="0" dirty="0">
                <a:solidFill>
                  <a:srgbClr val="212121"/>
                </a:solidFill>
                <a:effectLst/>
                <a:latin typeface="+mj-lt"/>
              </a:rPr>
              <a:t> </a:t>
            </a:r>
            <a:r>
              <a:rPr lang="en-ID" sz="900" b="0" i="0" dirty="0" err="1">
                <a:solidFill>
                  <a:srgbClr val="212121"/>
                </a:solidFill>
                <a:effectLst/>
                <a:latin typeface="+mj-lt"/>
              </a:rPr>
              <a:t>kehilangan</a:t>
            </a:r>
            <a:r>
              <a:rPr lang="en-ID" sz="900" b="0" i="0" dirty="0">
                <a:solidFill>
                  <a:srgbClr val="212121"/>
                </a:solidFill>
                <a:effectLst/>
                <a:latin typeface="+mj-lt"/>
              </a:rPr>
              <a:t> 1 customer </a:t>
            </a:r>
            <a:r>
              <a:rPr lang="en-ID" sz="900" b="0" i="0" dirty="0" err="1">
                <a:solidFill>
                  <a:srgbClr val="212121"/>
                </a:solidFill>
                <a:effectLst/>
                <a:latin typeface="+mj-lt"/>
              </a:rPr>
              <a:t>maka</a:t>
            </a:r>
            <a:r>
              <a:rPr lang="en-ID" sz="900" b="0" i="0" dirty="0">
                <a:solidFill>
                  <a:srgbClr val="212121"/>
                </a:solidFill>
                <a:effectLst/>
                <a:latin typeface="+mj-lt"/>
              </a:rPr>
              <a:t> </a:t>
            </a:r>
            <a:r>
              <a:rPr lang="en-ID" sz="900" b="0" i="0" dirty="0" err="1">
                <a:solidFill>
                  <a:srgbClr val="212121"/>
                </a:solidFill>
                <a:effectLst/>
                <a:latin typeface="+mj-lt"/>
              </a:rPr>
              <a:t>artinya</a:t>
            </a:r>
            <a:r>
              <a:rPr lang="en-ID" sz="900" b="0" i="0" dirty="0">
                <a:solidFill>
                  <a:srgbClr val="212121"/>
                </a:solidFill>
                <a:effectLst/>
                <a:latin typeface="+mj-lt"/>
              </a:rPr>
              <a:t> </a:t>
            </a:r>
            <a:r>
              <a:rPr lang="en-ID" sz="900" b="0" i="0" dirty="0" err="1">
                <a:solidFill>
                  <a:srgbClr val="212121"/>
                </a:solidFill>
                <a:effectLst/>
                <a:latin typeface="+mj-lt"/>
              </a:rPr>
              <a:t>perusahaan</a:t>
            </a:r>
            <a:r>
              <a:rPr lang="en-ID" sz="900" b="0" i="0" dirty="0">
                <a:solidFill>
                  <a:srgbClr val="212121"/>
                </a:solidFill>
                <a:effectLst/>
                <a:latin typeface="+mj-lt"/>
              </a:rPr>
              <a:t> </a:t>
            </a:r>
            <a:r>
              <a:rPr lang="en-ID" sz="900" b="0" i="0" dirty="0" err="1">
                <a:solidFill>
                  <a:srgbClr val="212121"/>
                </a:solidFill>
                <a:effectLst/>
                <a:latin typeface="+mj-lt"/>
              </a:rPr>
              <a:t>telah</a:t>
            </a:r>
            <a:r>
              <a:rPr lang="en-ID" sz="900" b="0" i="0" dirty="0">
                <a:solidFill>
                  <a:srgbClr val="212121"/>
                </a:solidFill>
                <a:effectLst/>
                <a:latin typeface="+mj-lt"/>
              </a:rPr>
              <a:t> </a:t>
            </a:r>
            <a:r>
              <a:rPr lang="en-ID" sz="900" b="0" i="0" dirty="0" err="1">
                <a:solidFill>
                  <a:srgbClr val="212121"/>
                </a:solidFill>
                <a:effectLst/>
                <a:latin typeface="+mj-lt"/>
              </a:rPr>
              <a:t>kehilangan</a:t>
            </a:r>
            <a:r>
              <a:rPr lang="en-ID" sz="900" b="0" i="0" dirty="0">
                <a:solidFill>
                  <a:srgbClr val="212121"/>
                </a:solidFill>
                <a:effectLst/>
                <a:latin typeface="+mj-lt"/>
              </a:rPr>
              <a:t> </a:t>
            </a:r>
            <a:r>
              <a:rPr lang="en-ID" sz="900" b="0" i="0" dirty="0" err="1">
                <a:solidFill>
                  <a:srgbClr val="212121"/>
                </a:solidFill>
                <a:effectLst/>
                <a:latin typeface="+mj-lt"/>
              </a:rPr>
              <a:t>potensi</a:t>
            </a:r>
            <a:r>
              <a:rPr lang="en-ID" sz="900" b="0" i="0" dirty="0">
                <a:solidFill>
                  <a:srgbClr val="212121"/>
                </a:solidFill>
                <a:effectLst/>
                <a:latin typeface="+mj-lt"/>
              </a:rPr>
              <a:t> income 100 USD per </a:t>
            </a:r>
            <a:r>
              <a:rPr lang="en-ID" sz="900" b="0" i="0" dirty="0" err="1">
                <a:solidFill>
                  <a:srgbClr val="212121"/>
                </a:solidFill>
                <a:effectLst/>
                <a:latin typeface="+mj-lt"/>
              </a:rPr>
              <a:t>bulannya</a:t>
            </a:r>
            <a:r>
              <a:rPr lang="en-ID" sz="900" b="0" i="0" dirty="0">
                <a:solidFill>
                  <a:srgbClr val="212121"/>
                </a:solidFill>
                <a:effectLst/>
                <a:latin typeface="+mj-lt"/>
              </a:rPr>
              <a:t>).</a:t>
            </a:r>
            <a:br>
              <a:rPr lang="en-ID" sz="900" b="0" i="0" dirty="0">
                <a:solidFill>
                  <a:srgbClr val="212121"/>
                </a:solidFill>
                <a:effectLst/>
                <a:latin typeface="+mj-lt"/>
              </a:rPr>
            </a:br>
            <a:br>
              <a:rPr lang="en-ID" sz="900" b="0" i="0" dirty="0">
                <a:solidFill>
                  <a:srgbClr val="212121"/>
                </a:solidFill>
                <a:effectLst/>
                <a:latin typeface="+mj-lt"/>
              </a:rPr>
            </a:br>
            <a:r>
              <a:rPr lang="en-ID" sz="900" b="0" i="0" dirty="0" err="1">
                <a:solidFill>
                  <a:srgbClr val="212121"/>
                </a:solidFill>
                <a:effectLst/>
                <a:latin typeface="+mj-lt"/>
              </a:rPr>
              <a:t>Rekomendasi</a:t>
            </a:r>
            <a:r>
              <a:rPr lang="en-ID" sz="900" b="0" i="0" dirty="0">
                <a:solidFill>
                  <a:srgbClr val="212121"/>
                </a:solidFill>
                <a:effectLst/>
                <a:latin typeface="+mj-lt"/>
              </a:rPr>
              <a:t> </a:t>
            </a:r>
            <a:r>
              <a:rPr lang="en-ID" sz="900" b="0" i="0" dirty="0" err="1">
                <a:solidFill>
                  <a:srgbClr val="212121"/>
                </a:solidFill>
                <a:effectLst/>
                <a:latin typeface="+mj-lt"/>
              </a:rPr>
              <a:t>bisnis</a:t>
            </a:r>
            <a:r>
              <a:rPr lang="en-ID" sz="900" b="0" i="0" dirty="0">
                <a:solidFill>
                  <a:srgbClr val="212121"/>
                </a:solidFill>
                <a:effectLst/>
                <a:latin typeface="+mj-lt"/>
              </a:rPr>
              <a:t>:</a:t>
            </a:r>
            <a:br>
              <a:rPr lang="en-ID" sz="900" b="0" i="0" dirty="0">
                <a:solidFill>
                  <a:srgbClr val="212121"/>
                </a:solidFill>
                <a:effectLst/>
                <a:latin typeface="+mj-lt"/>
              </a:rPr>
            </a:br>
            <a:endParaRPr lang="en-ID" sz="900" b="0" i="0" dirty="0">
              <a:solidFill>
                <a:srgbClr val="212121"/>
              </a:solidFill>
              <a:effectLst/>
              <a:latin typeface="+mj-lt"/>
            </a:endParaRPr>
          </a:p>
          <a:p>
            <a:pPr algn="l">
              <a:buFont typeface="Arial" panose="020B0604020202020204" pitchFamily="34" charset="0"/>
              <a:buChar char="•"/>
            </a:pPr>
            <a:r>
              <a:rPr lang="en-ID" sz="900" b="0" i="0" dirty="0">
                <a:solidFill>
                  <a:srgbClr val="212121"/>
                </a:solidFill>
                <a:effectLst/>
                <a:latin typeface="+mj-lt"/>
              </a:rPr>
              <a:t> </a:t>
            </a:r>
            <a:r>
              <a:rPr lang="en-ID" sz="900" b="1" i="0" dirty="0">
                <a:solidFill>
                  <a:srgbClr val="212121"/>
                </a:solidFill>
                <a:effectLst/>
                <a:latin typeface="+mj-lt"/>
              </a:rPr>
              <a:t>Risk of Churn </a:t>
            </a:r>
            <a:r>
              <a:rPr lang="en-ID" sz="900" b="0" i="0" dirty="0">
                <a:solidFill>
                  <a:srgbClr val="212121"/>
                </a:solidFill>
                <a:effectLst/>
                <a:latin typeface="+mj-lt"/>
              </a:rPr>
              <a:t>-&gt; Kita </a:t>
            </a:r>
            <a:r>
              <a:rPr lang="en-ID" sz="900" b="0" i="0" dirty="0" err="1">
                <a:solidFill>
                  <a:srgbClr val="212121"/>
                </a:solidFill>
                <a:effectLst/>
                <a:latin typeface="+mj-lt"/>
              </a:rPr>
              <a:t>akan</a:t>
            </a:r>
            <a:r>
              <a:rPr lang="en-ID" sz="900" b="0" i="0" dirty="0">
                <a:solidFill>
                  <a:srgbClr val="212121"/>
                </a:solidFill>
                <a:effectLst/>
                <a:latin typeface="+mj-lt"/>
              </a:rPr>
              <a:t> </a:t>
            </a:r>
            <a:r>
              <a:rPr lang="en-ID" sz="900" b="0" i="0" dirty="0" err="1">
                <a:solidFill>
                  <a:srgbClr val="212121"/>
                </a:solidFill>
                <a:effectLst/>
                <a:latin typeface="+mj-lt"/>
              </a:rPr>
              <a:t>fokus</a:t>
            </a:r>
            <a:r>
              <a:rPr lang="en-ID" sz="900" b="0" i="0" dirty="0">
                <a:solidFill>
                  <a:srgbClr val="212121"/>
                </a:solidFill>
                <a:effectLst/>
                <a:latin typeface="+mj-lt"/>
              </a:rPr>
              <a:t> </a:t>
            </a:r>
            <a:r>
              <a:rPr lang="en-ID" sz="900" b="0" i="0" dirty="0" err="1">
                <a:solidFill>
                  <a:srgbClr val="212121"/>
                </a:solidFill>
                <a:effectLst/>
                <a:latin typeface="+mj-lt"/>
              </a:rPr>
              <a:t>memberikan</a:t>
            </a:r>
            <a:r>
              <a:rPr lang="en-ID" sz="900" b="0" i="0" dirty="0">
                <a:solidFill>
                  <a:srgbClr val="212121"/>
                </a:solidFill>
                <a:effectLst/>
                <a:latin typeface="+mj-lt"/>
              </a:rPr>
              <a:t> </a:t>
            </a:r>
            <a:r>
              <a:rPr lang="en-ID" sz="900" b="0" i="0" dirty="0" err="1">
                <a:solidFill>
                  <a:srgbClr val="212121"/>
                </a:solidFill>
                <a:effectLst/>
                <a:latin typeface="+mj-lt"/>
              </a:rPr>
              <a:t>kupon</a:t>
            </a:r>
            <a:r>
              <a:rPr lang="en-ID" sz="900" b="0" i="0" dirty="0">
                <a:solidFill>
                  <a:srgbClr val="212121"/>
                </a:solidFill>
                <a:effectLst/>
                <a:latin typeface="+mj-lt"/>
              </a:rPr>
              <a:t> </a:t>
            </a:r>
            <a:r>
              <a:rPr lang="en-ID" sz="900" b="0" i="0" dirty="0" err="1">
                <a:solidFill>
                  <a:srgbClr val="212121"/>
                </a:solidFill>
                <a:effectLst/>
                <a:latin typeface="+mj-lt"/>
              </a:rPr>
              <a:t>diskon</a:t>
            </a:r>
            <a:r>
              <a:rPr lang="en-ID" sz="900" b="0" i="0" dirty="0">
                <a:solidFill>
                  <a:srgbClr val="212121"/>
                </a:solidFill>
                <a:effectLst/>
                <a:latin typeface="+mj-lt"/>
              </a:rPr>
              <a:t> </a:t>
            </a:r>
            <a:r>
              <a:rPr lang="en-ID" sz="900" b="0" i="0" dirty="0" err="1">
                <a:solidFill>
                  <a:srgbClr val="212121"/>
                </a:solidFill>
                <a:effectLst/>
                <a:latin typeface="+mj-lt"/>
              </a:rPr>
              <a:t>maupun</a:t>
            </a:r>
            <a:r>
              <a:rPr lang="en-ID" sz="900" b="0" i="0" dirty="0">
                <a:solidFill>
                  <a:srgbClr val="212121"/>
                </a:solidFill>
                <a:effectLst/>
                <a:latin typeface="+mj-lt"/>
              </a:rPr>
              <a:t> cashback </a:t>
            </a:r>
            <a:r>
              <a:rPr lang="en-ID" sz="900" b="0" i="0" dirty="0" err="1">
                <a:solidFill>
                  <a:srgbClr val="212121"/>
                </a:solidFill>
                <a:effectLst/>
                <a:latin typeface="+mj-lt"/>
              </a:rPr>
              <a:t>kepada</a:t>
            </a:r>
            <a:r>
              <a:rPr lang="en-ID" sz="900" b="0" i="0" dirty="0">
                <a:solidFill>
                  <a:srgbClr val="212121"/>
                </a:solidFill>
                <a:effectLst/>
                <a:latin typeface="+mj-lt"/>
              </a:rPr>
              <a:t> customer di </a:t>
            </a:r>
            <a:r>
              <a:rPr lang="en-ID" sz="900" b="0" i="0" dirty="0" err="1">
                <a:solidFill>
                  <a:srgbClr val="212121"/>
                </a:solidFill>
                <a:effectLst/>
                <a:latin typeface="+mj-lt"/>
              </a:rPr>
              <a:t>kelompok</a:t>
            </a:r>
            <a:r>
              <a:rPr lang="en-ID" sz="900" b="0" i="0" dirty="0">
                <a:solidFill>
                  <a:srgbClr val="212121"/>
                </a:solidFill>
                <a:effectLst/>
                <a:latin typeface="+mj-lt"/>
              </a:rPr>
              <a:t> </a:t>
            </a:r>
            <a:r>
              <a:rPr lang="en-ID" sz="900" b="0" i="0" dirty="0" err="1">
                <a:solidFill>
                  <a:srgbClr val="212121"/>
                </a:solidFill>
                <a:effectLst/>
                <a:latin typeface="+mj-lt"/>
              </a:rPr>
              <a:t>ini</a:t>
            </a:r>
            <a:r>
              <a:rPr lang="en-ID" sz="900" b="0" i="0" dirty="0">
                <a:solidFill>
                  <a:srgbClr val="212121"/>
                </a:solidFill>
                <a:effectLst/>
                <a:latin typeface="+mj-lt"/>
              </a:rPr>
              <a:t>. </a:t>
            </a:r>
            <a:r>
              <a:rPr lang="en-ID" sz="900" b="0" i="0" dirty="0" err="1">
                <a:solidFill>
                  <a:srgbClr val="212121"/>
                </a:solidFill>
                <a:effectLst/>
                <a:latin typeface="+mj-lt"/>
              </a:rPr>
              <a:t>Selain</a:t>
            </a:r>
            <a:r>
              <a:rPr lang="en-ID" sz="900" b="0" i="0" dirty="0">
                <a:solidFill>
                  <a:srgbClr val="212121"/>
                </a:solidFill>
                <a:effectLst/>
                <a:latin typeface="+mj-lt"/>
              </a:rPr>
              <a:t> </a:t>
            </a:r>
            <a:r>
              <a:rPr lang="en-ID" sz="900" b="0" i="0" dirty="0" err="1">
                <a:solidFill>
                  <a:srgbClr val="212121"/>
                </a:solidFill>
                <a:effectLst/>
                <a:latin typeface="+mj-lt"/>
              </a:rPr>
              <a:t>itu</a:t>
            </a:r>
            <a:r>
              <a:rPr lang="en-ID" sz="900" b="0" i="0" dirty="0">
                <a:solidFill>
                  <a:srgbClr val="212121"/>
                </a:solidFill>
                <a:effectLst/>
                <a:latin typeface="+mj-lt"/>
              </a:rPr>
              <a:t>, </a:t>
            </a:r>
            <a:r>
              <a:rPr lang="en-ID" sz="900" b="0" i="0" dirty="0" err="1">
                <a:solidFill>
                  <a:srgbClr val="212121"/>
                </a:solidFill>
                <a:effectLst/>
                <a:latin typeface="+mj-lt"/>
              </a:rPr>
              <a:t>untuk</a:t>
            </a:r>
            <a:r>
              <a:rPr lang="en-ID" sz="900" b="0" i="0" dirty="0">
                <a:solidFill>
                  <a:srgbClr val="212121"/>
                </a:solidFill>
                <a:effectLst/>
                <a:latin typeface="+mj-lt"/>
              </a:rPr>
              <a:t> </a:t>
            </a:r>
            <a:r>
              <a:rPr lang="en-ID" sz="900" b="0" i="0" dirty="0" err="1">
                <a:solidFill>
                  <a:srgbClr val="212121"/>
                </a:solidFill>
                <a:effectLst/>
                <a:latin typeface="+mj-lt"/>
              </a:rPr>
              <a:t>selanjutnya</a:t>
            </a:r>
            <a:r>
              <a:rPr lang="en-ID" sz="900" b="0" i="0" dirty="0">
                <a:solidFill>
                  <a:srgbClr val="212121"/>
                </a:solidFill>
                <a:effectLst/>
                <a:latin typeface="+mj-lt"/>
              </a:rPr>
              <a:t> </a:t>
            </a:r>
            <a:r>
              <a:rPr lang="en-ID" sz="900" b="0" i="0" dirty="0" err="1">
                <a:solidFill>
                  <a:srgbClr val="212121"/>
                </a:solidFill>
                <a:effectLst/>
                <a:latin typeface="+mj-lt"/>
              </a:rPr>
              <a:t>dapat</a:t>
            </a:r>
            <a:r>
              <a:rPr lang="en-ID" sz="900" b="0" i="0" dirty="0">
                <a:solidFill>
                  <a:srgbClr val="212121"/>
                </a:solidFill>
                <a:effectLst/>
                <a:latin typeface="+mj-lt"/>
              </a:rPr>
              <a:t> </a:t>
            </a:r>
            <a:r>
              <a:rPr lang="en-ID" sz="900" b="0" i="0" dirty="0" err="1">
                <a:solidFill>
                  <a:srgbClr val="212121"/>
                </a:solidFill>
                <a:effectLst/>
                <a:latin typeface="+mj-lt"/>
              </a:rPr>
              <a:t>lebih</a:t>
            </a:r>
            <a:r>
              <a:rPr lang="en-ID" sz="900" b="0" i="0" dirty="0">
                <a:solidFill>
                  <a:srgbClr val="212121"/>
                </a:solidFill>
                <a:effectLst/>
                <a:latin typeface="+mj-lt"/>
              </a:rPr>
              <a:t> </a:t>
            </a:r>
            <a:r>
              <a:rPr lang="en-ID" sz="900" b="0" i="0" dirty="0" err="1">
                <a:solidFill>
                  <a:srgbClr val="212121"/>
                </a:solidFill>
                <a:effectLst/>
                <a:latin typeface="+mj-lt"/>
              </a:rPr>
              <a:t>didalami</a:t>
            </a:r>
            <a:r>
              <a:rPr lang="en-ID" sz="900" b="0" i="0" dirty="0">
                <a:solidFill>
                  <a:srgbClr val="212121"/>
                </a:solidFill>
                <a:effectLst/>
                <a:latin typeface="+mj-lt"/>
              </a:rPr>
              <a:t> </a:t>
            </a:r>
            <a:r>
              <a:rPr lang="en-ID" sz="900" b="0" i="0" dirty="0" err="1">
                <a:solidFill>
                  <a:srgbClr val="212121"/>
                </a:solidFill>
                <a:effectLst/>
                <a:latin typeface="+mj-lt"/>
              </a:rPr>
              <a:t>lagi</a:t>
            </a:r>
            <a:r>
              <a:rPr lang="en-ID" sz="900" b="0" i="0" dirty="0">
                <a:solidFill>
                  <a:srgbClr val="212121"/>
                </a:solidFill>
                <a:effectLst/>
                <a:latin typeface="+mj-lt"/>
              </a:rPr>
              <a:t> </a:t>
            </a:r>
            <a:r>
              <a:rPr lang="en-ID" sz="900" b="0" i="0" dirty="0" err="1">
                <a:solidFill>
                  <a:srgbClr val="212121"/>
                </a:solidFill>
                <a:effectLst/>
                <a:latin typeface="+mj-lt"/>
              </a:rPr>
              <a:t>karakteristik</a:t>
            </a:r>
            <a:r>
              <a:rPr lang="en-ID" sz="900" b="0" i="0" dirty="0">
                <a:solidFill>
                  <a:srgbClr val="212121"/>
                </a:solidFill>
                <a:effectLst/>
                <a:latin typeface="+mj-lt"/>
              </a:rPr>
              <a:t> </a:t>
            </a:r>
            <a:r>
              <a:rPr lang="en-ID" sz="900" b="0" i="0" dirty="0" err="1">
                <a:solidFill>
                  <a:srgbClr val="212121"/>
                </a:solidFill>
                <a:effectLst/>
                <a:latin typeface="+mj-lt"/>
              </a:rPr>
              <a:t>lanjutan</a:t>
            </a:r>
            <a:r>
              <a:rPr lang="en-ID" sz="900" b="0" i="0" dirty="0">
                <a:solidFill>
                  <a:srgbClr val="212121"/>
                </a:solidFill>
                <a:effectLst/>
                <a:latin typeface="+mj-lt"/>
              </a:rPr>
              <a:t> customer di cluster </a:t>
            </a:r>
            <a:r>
              <a:rPr lang="en-ID" sz="900" b="0" i="0" dirty="0" err="1">
                <a:solidFill>
                  <a:srgbClr val="212121"/>
                </a:solidFill>
                <a:effectLst/>
                <a:latin typeface="+mj-lt"/>
              </a:rPr>
              <a:t>ini</a:t>
            </a:r>
            <a:r>
              <a:rPr lang="en-ID" sz="900" b="0" i="0" dirty="0">
                <a:solidFill>
                  <a:srgbClr val="212121"/>
                </a:solidFill>
                <a:effectLst/>
                <a:latin typeface="+mj-lt"/>
              </a:rPr>
              <a:t> </a:t>
            </a:r>
            <a:r>
              <a:rPr lang="en-ID" sz="900" b="0" i="0" dirty="0" err="1">
                <a:solidFill>
                  <a:srgbClr val="212121"/>
                </a:solidFill>
                <a:effectLst/>
                <a:latin typeface="+mj-lt"/>
              </a:rPr>
              <a:t>karena</a:t>
            </a:r>
            <a:r>
              <a:rPr lang="en-ID" sz="900" b="0" i="0" dirty="0">
                <a:solidFill>
                  <a:srgbClr val="212121"/>
                </a:solidFill>
                <a:effectLst/>
                <a:latin typeface="+mj-lt"/>
              </a:rPr>
              <a:t> </a:t>
            </a:r>
            <a:r>
              <a:rPr lang="en-ID" sz="900" b="0" i="0" dirty="0" err="1">
                <a:solidFill>
                  <a:srgbClr val="212121"/>
                </a:solidFill>
                <a:effectLst/>
                <a:latin typeface="+mj-lt"/>
              </a:rPr>
              <a:t>kelompok</a:t>
            </a:r>
            <a:r>
              <a:rPr lang="en-ID" sz="900" b="0" i="0" dirty="0">
                <a:solidFill>
                  <a:srgbClr val="212121"/>
                </a:solidFill>
                <a:effectLst/>
                <a:latin typeface="+mj-lt"/>
              </a:rPr>
              <a:t> </a:t>
            </a:r>
            <a:r>
              <a:rPr lang="en-ID" sz="900" b="0" i="0" dirty="0" err="1">
                <a:solidFill>
                  <a:srgbClr val="212121"/>
                </a:solidFill>
                <a:effectLst/>
                <a:latin typeface="+mj-lt"/>
              </a:rPr>
              <a:t>ini</a:t>
            </a:r>
            <a:r>
              <a:rPr lang="en-ID" sz="900" b="0" i="0" dirty="0">
                <a:solidFill>
                  <a:srgbClr val="212121"/>
                </a:solidFill>
                <a:effectLst/>
                <a:latin typeface="+mj-lt"/>
              </a:rPr>
              <a:t> yang </a:t>
            </a:r>
            <a:r>
              <a:rPr lang="en-ID" sz="900" b="0" i="0" dirty="0" err="1">
                <a:solidFill>
                  <a:srgbClr val="212121"/>
                </a:solidFill>
                <a:effectLst/>
                <a:latin typeface="+mj-lt"/>
              </a:rPr>
              <a:t>akan</a:t>
            </a:r>
            <a:r>
              <a:rPr lang="en-ID" sz="900" b="0" i="0" dirty="0">
                <a:solidFill>
                  <a:srgbClr val="212121"/>
                </a:solidFill>
                <a:effectLst/>
                <a:latin typeface="+mj-lt"/>
              </a:rPr>
              <a:t> </a:t>
            </a:r>
            <a:r>
              <a:rPr lang="en-ID" sz="900" b="0" i="0" dirty="0" err="1">
                <a:solidFill>
                  <a:srgbClr val="212121"/>
                </a:solidFill>
                <a:effectLst/>
                <a:latin typeface="+mj-lt"/>
              </a:rPr>
              <a:t>menjadi</a:t>
            </a:r>
            <a:r>
              <a:rPr lang="en-ID" sz="900" b="0" i="0" dirty="0">
                <a:solidFill>
                  <a:srgbClr val="212121"/>
                </a:solidFill>
                <a:effectLst/>
                <a:latin typeface="+mj-lt"/>
              </a:rPr>
              <a:t> target marketing campaign.</a:t>
            </a:r>
            <a:br>
              <a:rPr lang="en-ID" sz="900" b="0" i="0" dirty="0">
                <a:solidFill>
                  <a:srgbClr val="212121"/>
                </a:solidFill>
                <a:effectLst/>
                <a:latin typeface="+mj-lt"/>
              </a:rPr>
            </a:br>
            <a:endParaRPr lang="en-ID" sz="900" b="0" i="0" dirty="0">
              <a:solidFill>
                <a:srgbClr val="212121"/>
              </a:solidFill>
              <a:effectLst/>
              <a:latin typeface="+mj-lt"/>
            </a:endParaRPr>
          </a:p>
          <a:p>
            <a:pPr algn="l">
              <a:buFont typeface="Arial" panose="020B0604020202020204" pitchFamily="34" charset="0"/>
              <a:buChar char="•"/>
            </a:pPr>
            <a:r>
              <a:rPr lang="en-ID" sz="900" b="0" i="0" dirty="0">
                <a:solidFill>
                  <a:srgbClr val="212121"/>
                </a:solidFill>
                <a:effectLst/>
                <a:latin typeface="+mj-lt"/>
              </a:rPr>
              <a:t> </a:t>
            </a:r>
            <a:r>
              <a:rPr lang="en-ID" sz="900" b="1" i="0" dirty="0">
                <a:solidFill>
                  <a:srgbClr val="212121"/>
                </a:solidFill>
                <a:effectLst/>
                <a:latin typeface="+mj-lt"/>
              </a:rPr>
              <a:t>High</a:t>
            </a:r>
            <a:r>
              <a:rPr lang="en-ID" sz="900" b="0" i="0" dirty="0">
                <a:solidFill>
                  <a:srgbClr val="212121"/>
                </a:solidFill>
                <a:effectLst/>
                <a:latin typeface="+mj-lt"/>
              </a:rPr>
              <a:t> </a:t>
            </a:r>
            <a:r>
              <a:rPr lang="en-ID" sz="900" b="1" i="0" dirty="0">
                <a:solidFill>
                  <a:srgbClr val="212121"/>
                </a:solidFill>
                <a:effectLst/>
                <a:latin typeface="+mj-lt"/>
              </a:rPr>
              <a:t>dan Medium Spender </a:t>
            </a:r>
            <a:r>
              <a:rPr lang="en-ID" sz="900" b="0" i="0" dirty="0">
                <a:solidFill>
                  <a:srgbClr val="212121"/>
                </a:solidFill>
                <a:effectLst/>
                <a:latin typeface="+mj-lt"/>
              </a:rPr>
              <a:t>-&gt; </a:t>
            </a:r>
            <a:r>
              <a:rPr lang="en-ID" sz="900" b="0" i="0" dirty="0" err="1">
                <a:solidFill>
                  <a:srgbClr val="212121"/>
                </a:solidFill>
                <a:effectLst/>
                <a:latin typeface="+mj-lt"/>
              </a:rPr>
              <a:t>Untuk</a:t>
            </a:r>
            <a:r>
              <a:rPr lang="en-ID" sz="900" b="0" i="0" dirty="0">
                <a:solidFill>
                  <a:srgbClr val="212121"/>
                </a:solidFill>
                <a:effectLst/>
                <a:latin typeface="+mj-lt"/>
              </a:rPr>
              <a:t> </a:t>
            </a:r>
            <a:r>
              <a:rPr lang="en-ID" sz="900" b="0" i="0" dirty="0" err="1">
                <a:solidFill>
                  <a:srgbClr val="212121"/>
                </a:solidFill>
                <a:effectLst/>
                <a:latin typeface="+mj-lt"/>
              </a:rPr>
              <a:t>kedua</a:t>
            </a:r>
            <a:r>
              <a:rPr lang="en-ID" sz="900" b="0" i="0" dirty="0">
                <a:solidFill>
                  <a:srgbClr val="212121"/>
                </a:solidFill>
                <a:effectLst/>
                <a:latin typeface="+mj-lt"/>
              </a:rPr>
              <a:t> </a:t>
            </a:r>
            <a:r>
              <a:rPr lang="en-ID" sz="900" b="0" i="0" dirty="0" err="1">
                <a:solidFill>
                  <a:srgbClr val="212121"/>
                </a:solidFill>
                <a:effectLst/>
                <a:latin typeface="+mj-lt"/>
              </a:rPr>
              <a:t>kelompok</a:t>
            </a:r>
            <a:r>
              <a:rPr lang="en-ID" sz="900" b="0" i="0" dirty="0">
                <a:solidFill>
                  <a:srgbClr val="212121"/>
                </a:solidFill>
                <a:effectLst/>
                <a:latin typeface="+mj-lt"/>
              </a:rPr>
              <a:t> </a:t>
            </a:r>
            <a:r>
              <a:rPr lang="en-ID" sz="900" b="0" i="0" dirty="0" err="1">
                <a:solidFill>
                  <a:srgbClr val="212121"/>
                </a:solidFill>
                <a:effectLst/>
                <a:latin typeface="+mj-lt"/>
              </a:rPr>
              <a:t>ini</a:t>
            </a:r>
            <a:r>
              <a:rPr lang="en-ID" sz="900" b="0" i="0" dirty="0">
                <a:solidFill>
                  <a:srgbClr val="212121"/>
                </a:solidFill>
                <a:effectLst/>
                <a:latin typeface="+mj-lt"/>
              </a:rPr>
              <a:t>, </a:t>
            </a:r>
            <a:r>
              <a:rPr lang="en-ID" sz="900" b="0" i="0" dirty="0" err="1">
                <a:solidFill>
                  <a:srgbClr val="212121"/>
                </a:solidFill>
                <a:effectLst/>
                <a:latin typeface="+mj-lt"/>
              </a:rPr>
              <a:t>dapat</a:t>
            </a:r>
            <a:r>
              <a:rPr lang="en-ID" sz="900" b="0" i="0" dirty="0">
                <a:solidFill>
                  <a:srgbClr val="212121"/>
                </a:solidFill>
                <a:effectLst/>
                <a:latin typeface="+mj-lt"/>
              </a:rPr>
              <a:t> </a:t>
            </a:r>
            <a:r>
              <a:rPr lang="en-ID" sz="900" b="0" i="0" dirty="0" err="1">
                <a:solidFill>
                  <a:srgbClr val="212121"/>
                </a:solidFill>
                <a:effectLst/>
                <a:latin typeface="+mj-lt"/>
              </a:rPr>
              <a:t>dikurangi</a:t>
            </a:r>
            <a:r>
              <a:rPr lang="en-ID" sz="900" b="0" i="0" dirty="0">
                <a:solidFill>
                  <a:srgbClr val="212121"/>
                </a:solidFill>
                <a:effectLst/>
                <a:latin typeface="+mj-lt"/>
              </a:rPr>
              <a:t> </a:t>
            </a:r>
            <a:r>
              <a:rPr lang="en-ID" sz="900" b="0" i="0" dirty="0" err="1">
                <a:solidFill>
                  <a:srgbClr val="212121"/>
                </a:solidFill>
                <a:effectLst/>
                <a:latin typeface="+mj-lt"/>
              </a:rPr>
              <a:t>jumlah</a:t>
            </a:r>
            <a:r>
              <a:rPr lang="en-ID" sz="900" b="0" i="0" dirty="0">
                <a:solidFill>
                  <a:srgbClr val="212121"/>
                </a:solidFill>
                <a:effectLst/>
                <a:latin typeface="+mj-lt"/>
              </a:rPr>
              <a:t> </a:t>
            </a:r>
            <a:r>
              <a:rPr lang="en-ID" sz="900" b="0" i="0" dirty="0" err="1">
                <a:solidFill>
                  <a:srgbClr val="212121"/>
                </a:solidFill>
                <a:effectLst/>
                <a:latin typeface="+mj-lt"/>
              </a:rPr>
              <a:t>kupon</a:t>
            </a:r>
            <a:r>
              <a:rPr lang="en-ID" sz="900" b="0" i="0" dirty="0">
                <a:solidFill>
                  <a:srgbClr val="212121"/>
                </a:solidFill>
                <a:effectLst/>
                <a:latin typeface="+mj-lt"/>
              </a:rPr>
              <a:t> yang </a:t>
            </a:r>
            <a:r>
              <a:rPr lang="en-ID" sz="900" b="0" i="0" dirty="0" err="1">
                <a:solidFill>
                  <a:srgbClr val="212121"/>
                </a:solidFill>
                <a:effectLst/>
                <a:latin typeface="+mj-lt"/>
              </a:rPr>
              <a:t>ditawarkan</a:t>
            </a:r>
            <a:r>
              <a:rPr lang="en-ID" sz="900" b="0" i="0" dirty="0">
                <a:solidFill>
                  <a:srgbClr val="212121"/>
                </a:solidFill>
                <a:effectLst/>
                <a:latin typeface="+mj-lt"/>
              </a:rPr>
              <a:t> oleh </a:t>
            </a:r>
            <a:r>
              <a:rPr lang="en-ID" sz="900" b="0" i="0" dirty="0" err="1">
                <a:solidFill>
                  <a:srgbClr val="212121"/>
                </a:solidFill>
                <a:effectLst/>
                <a:latin typeface="+mj-lt"/>
              </a:rPr>
              <a:t>perusahaan</a:t>
            </a:r>
            <a:r>
              <a:rPr lang="en-ID" sz="900" b="0" i="0" dirty="0">
                <a:solidFill>
                  <a:srgbClr val="212121"/>
                </a:solidFill>
                <a:effectLst/>
                <a:latin typeface="+mj-lt"/>
              </a:rPr>
              <a:t>. </a:t>
            </a:r>
            <a:r>
              <a:rPr lang="en-ID" sz="900" b="0" i="0" dirty="0" err="1">
                <a:solidFill>
                  <a:srgbClr val="212121"/>
                </a:solidFill>
                <a:effectLst/>
                <a:latin typeface="+mj-lt"/>
              </a:rPr>
              <a:t>Sebagai</a:t>
            </a:r>
            <a:r>
              <a:rPr lang="en-ID" sz="900" b="0" i="0" dirty="0">
                <a:solidFill>
                  <a:srgbClr val="212121"/>
                </a:solidFill>
                <a:effectLst/>
                <a:latin typeface="+mj-lt"/>
              </a:rPr>
              <a:t> </a:t>
            </a:r>
            <a:r>
              <a:rPr lang="en-ID" sz="900" b="0" i="0" dirty="0" err="1">
                <a:solidFill>
                  <a:srgbClr val="212121"/>
                </a:solidFill>
                <a:effectLst/>
                <a:latin typeface="+mj-lt"/>
              </a:rPr>
              <a:t>gantinya</a:t>
            </a:r>
            <a:r>
              <a:rPr lang="en-ID" sz="900" b="0" i="0" dirty="0">
                <a:solidFill>
                  <a:srgbClr val="212121"/>
                </a:solidFill>
                <a:effectLst/>
                <a:latin typeface="+mj-lt"/>
              </a:rPr>
              <a:t>, </a:t>
            </a:r>
            <a:r>
              <a:rPr lang="en-ID" sz="900" b="0" i="0" dirty="0" err="1">
                <a:solidFill>
                  <a:srgbClr val="212121"/>
                </a:solidFill>
                <a:effectLst/>
                <a:latin typeface="+mj-lt"/>
              </a:rPr>
              <a:t>kita</a:t>
            </a:r>
            <a:r>
              <a:rPr lang="en-ID" sz="900" b="0" i="0" dirty="0">
                <a:solidFill>
                  <a:srgbClr val="212121"/>
                </a:solidFill>
                <a:effectLst/>
                <a:latin typeface="+mj-lt"/>
              </a:rPr>
              <a:t> </a:t>
            </a:r>
            <a:r>
              <a:rPr lang="en-ID" sz="900" b="0" i="0" dirty="0" err="1">
                <a:solidFill>
                  <a:srgbClr val="212121"/>
                </a:solidFill>
                <a:effectLst/>
                <a:latin typeface="+mj-lt"/>
              </a:rPr>
              <a:t>dapat</a:t>
            </a:r>
            <a:r>
              <a:rPr lang="en-ID" sz="900" b="0" i="0" dirty="0">
                <a:solidFill>
                  <a:srgbClr val="212121"/>
                </a:solidFill>
                <a:effectLst/>
                <a:latin typeface="+mj-lt"/>
              </a:rPr>
              <a:t> </a:t>
            </a:r>
            <a:r>
              <a:rPr lang="en-ID" sz="900" b="0" i="0" dirty="0" err="1">
                <a:solidFill>
                  <a:srgbClr val="212121"/>
                </a:solidFill>
                <a:effectLst/>
                <a:latin typeface="+mj-lt"/>
              </a:rPr>
              <a:t>memberikan</a:t>
            </a:r>
            <a:r>
              <a:rPr lang="en-ID" sz="900" b="0" i="0" dirty="0">
                <a:solidFill>
                  <a:srgbClr val="212121"/>
                </a:solidFill>
                <a:effectLst/>
                <a:latin typeface="+mj-lt"/>
              </a:rPr>
              <a:t> </a:t>
            </a:r>
            <a:r>
              <a:rPr lang="en-ID" sz="900" b="0" i="0" dirty="0" err="1">
                <a:solidFill>
                  <a:srgbClr val="212121"/>
                </a:solidFill>
                <a:effectLst/>
                <a:latin typeface="+mj-lt"/>
              </a:rPr>
              <a:t>layanan</a:t>
            </a:r>
            <a:r>
              <a:rPr lang="en-ID" sz="900" b="0" i="0" dirty="0">
                <a:solidFill>
                  <a:srgbClr val="212121"/>
                </a:solidFill>
                <a:effectLst/>
                <a:latin typeface="+mj-lt"/>
              </a:rPr>
              <a:t> </a:t>
            </a:r>
            <a:r>
              <a:rPr lang="en-ID" sz="900" b="0" i="0" dirty="0" err="1">
                <a:solidFill>
                  <a:srgbClr val="212121"/>
                </a:solidFill>
                <a:effectLst/>
                <a:latin typeface="+mj-lt"/>
              </a:rPr>
              <a:t>berupa</a:t>
            </a:r>
            <a:r>
              <a:rPr lang="en-ID" sz="900" b="0" i="0" dirty="0">
                <a:solidFill>
                  <a:srgbClr val="212121"/>
                </a:solidFill>
                <a:effectLst/>
                <a:latin typeface="+mj-lt"/>
              </a:rPr>
              <a:t> </a:t>
            </a:r>
            <a:r>
              <a:rPr lang="en-ID" sz="900" b="0" i="0" dirty="0" err="1">
                <a:solidFill>
                  <a:srgbClr val="212121"/>
                </a:solidFill>
                <a:effectLst/>
                <a:latin typeface="+mj-lt"/>
              </a:rPr>
              <a:t>poin</a:t>
            </a:r>
            <a:r>
              <a:rPr lang="en-ID" sz="900" b="0" i="0" dirty="0">
                <a:solidFill>
                  <a:srgbClr val="212121"/>
                </a:solidFill>
                <a:effectLst/>
                <a:latin typeface="+mj-lt"/>
              </a:rPr>
              <a:t> </a:t>
            </a:r>
            <a:r>
              <a:rPr lang="en-ID" sz="900" b="0" i="0" dirty="0" err="1">
                <a:solidFill>
                  <a:srgbClr val="212121"/>
                </a:solidFill>
                <a:effectLst/>
                <a:latin typeface="+mj-lt"/>
              </a:rPr>
              <a:t>setelah</a:t>
            </a:r>
            <a:r>
              <a:rPr lang="en-ID" sz="900" b="0" i="0" dirty="0">
                <a:solidFill>
                  <a:srgbClr val="212121"/>
                </a:solidFill>
                <a:effectLst/>
                <a:latin typeface="+mj-lt"/>
              </a:rPr>
              <a:t> </a:t>
            </a:r>
            <a:r>
              <a:rPr lang="en-ID" sz="900" b="0" i="0" dirty="0" err="1">
                <a:solidFill>
                  <a:srgbClr val="212121"/>
                </a:solidFill>
                <a:effectLst/>
                <a:latin typeface="+mj-lt"/>
              </a:rPr>
              <a:t>belanja</a:t>
            </a:r>
            <a:r>
              <a:rPr lang="en-ID" sz="900" b="0" i="0" dirty="0">
                <a:solidFill>
                  <a:srgbClr val="212121"/>
                </a:solidFill>
                <a:effectLst/>
                <a:latin typeface="+mj-lt"/>
              </a:rPr>
              <a:t> yang </a:t>
            </a:r>
            <a:r>
              <a:rPr lang="en-ID" sz="900" b="0" i="0" dirty="0" err="1">
                <a:solidFill>
                  <a:srgbClr val="212121"/>
                </a:solidFill>
                <a:effectLst/>
                <a:latin typeface="+mj-lt"/>
              </a:rPr>
              <a:t>nantinya</a:t>
            </a:r>
            <a:r>
              <a:rPr lang="en-ID" sz="900" b="0" i="0" dirty="0">
                <a:solidFill>
                  <a:srgbClr val="212121"/>
                </a:solidFill>
                <a:effectLst/>
                <a:latin typeface="+mj-lt"/>
              </a:rPr>
              <a:t> </a:t>
            </a:r>
            <a:r>
              <a:rPr lang="en-ID" sz="900" b="0" i="0" dirty="0" err="1">
                <a:solidFill>
                  <a:srgbClr val="212121"/>
                </a:solidFill>
                <a:effectLst/>
                <a:latin typeface="+mj-lt"/>
              </a:rPr>
              <a:t>dapat</a:t>
            </a:r>
            <a:r>
              <a:rPr lang="en-ID" sz="900" b="0" i="0" dirty="0">
                <a:solidFill>
                  <a:srgbClr val="212121"/>
                </a:solidFill>
                <a:effectLst/>
                <a:latin typeface="+mj-lt"/>
              </a:rPr>
              <a:t> </a:t>
            </a:r>
            <a:r>
              <a:rPr lang="en-ID" sz="900" b="0" i="0" dirty="0" err="1">
                <a:solidFill>
                  <a:srgbClr val="212121"/>
                </a:solidFill>
                <a:effectLst/>
                <a:latin typeface="+mj-lt"/>
              </a:rPr>
              <a:t>ditukar</a:t>
            </a:r>
            <a:r>
              <a:rPr lang="en-ID" sz="900" b="0" i="0" dirty="0">
                <a:solidFill>
                  <a:srgbClr val="212121"/>
                </a:solidFill>
                <a:effectLst/>
                <a:latin typeface="+mj-lt"/>
              </a:rPr>
              <a:t> </a:t>
            </a:r>
            <a:r>
              <a:rPr lang="en-ID" sz="900" b="0" i="0" dirty="0" err="1">
                <a:solidFill>
                  <a:srgbClr val="212121"/>
                </a:solidFill>
                <a:effectLst/>
                <a:latin typeface="+mj-lt"/>
              </a:rPr>
              <a:t>dengan</a:t>
            </a:r>
            <a:r>
              <a:rPr lang="en-ID" sz="900" b="0" i="0" dirty="0">
                <a:solidFill>
                  <a:srgbClr val="212121"/>
                </a:solidFill>
                <a:effectLst/>
                <a:latin typeface="+mj-lt"/>
              </a:rPr>
              <a:t> </a:t>
            </a:r>
            <a:r>
              <a:rPr lang="en-ID" sz="900" b="0" i="0" dirty="0" err="1">
                <a:solidFill>
                  <a:srgbClr val="212121"/>
                </a:solidFill>
                <a:effectLst/>
                <a:latin typeface="+mj-lt"/>
              </a:rPr>
              <a:t>kupon-kupon</a:t>
            </a:r>
            <a:r>
              <a:rPr lang="en-ID" sz="900" b="0" i="0" dirty="0">
                <a:solidFill>
                  <a:srgbClr val="212121"/>
                </a:solidFill>
                <a:effectLst/>
                <a:latin typeface="+mj-lt"/>
              </a:rPr>
              <a:t> voucher </a:t>
            </a:r>
            <a:r>
              <a:rPr lang="en-ID" sz="900" b="0" i="0" dirty="0" err="1">
                <a:solidFill>
                  <a:srgbClr val="212121"/>
                </a:solidFill>
                <a:effectLst/>
                <a:latin typeface="+mj-lt"/>
              </a:rPr>
              <a:t>lainnya</a:t>
            </a:r>
            <a:r>
              <a:rPr lang="en-ID" sz="900" b="0" i="0" dirty="0">
                <a:solidFill>
                  <a:srgbClr val="212121"/>
                </a:solidFill>
                <a:effectLst/>
                <a:latin typeface="+mj-lt"/>
              </a:rPr>
              <a:t>.</a:t>
            </a:r>
            <a:br>
              <a:rPr lang="en-ID" sz="900" b="0" i="0" dirty="0">
                <a:solidFill>
                  <a:srgbClr val="212121"/>
                </a:solidFill>
                <a:effectLst/>
                <a:latin typeface="+mj-lt"/>
              </a:rPr>
            </a:br>
            <a:endParaRPr lang="en-ID" sz="900" b="0" i="0" dirty="0">
              <a:solidFill>
                <a:srgbClr val="212121"/>
              </a:solidFill>
              <a:effectLst/>
              <a:latin typeface="+mj-lt"/>
            </a:endParaRPr>
          </a:p>
          <a:p>
            <a:pPr algn="l">
              <a:buFont typeface="Arial" panose="020B0604020202020204" pitchFamily="34" charset="0"/>
              <a:buChar char="•"/>
            </a:pPr>
            <a:r>
              <a:rPr lang="en-ID" sz="900" b="0" i="0" dirty="0">
                <a:solidFill>
                  <a:srgbClr val="212121"/>
                </a:solidFill>
                <a:effectLst/>
                <a:latin typeface="+mj-lt"/>
              </a:rPr>
              <a:t> </a:t>
            </a:r>
            <a:r>
              <a:rPr lang="en-ID" sz="900" b="1" i="0" dirty="0">
                <a:solidFill>
                  <a:srgbClr val="212121"/>
                </a:solidFill>
                <a:effectLst/>
                <a:latin typeface="+mj-lt"/>
              </a:rPr>
              <a:t>Low Spender </a:t>
            </a:r>
            <a:r>
              <a:rPr lang="en-ID" sz="900" b="0" i="0" dirty="0">
                <a:solidFill>
                  <a:srgbClr val="212121"/>
                </a:solidFill>
                <a:effectLst/>
                <a:latin typeface="+mj-lt"/>
              </a:rPr>
              <a:t>-&gt; </a:t>
            </a:r>
            <a:r>
              <a:rPr lang="en-ID" sz="900" b="0" i="0" dirty="0" err="1">
                <a:solidFill>
                  <a:srgbClr val="212121"/>
                </a:solidFill>
                <a:effectLst/>
                <a:latin typeface="+mj-lt"/>
              </a:rPr>
              <a:t>Untuk</a:t>
            </a:r>
            <a:r>
              <a:rPr lang="en-ID" sz="900" b="0" i="0" dirty="0">
                <a:solidFill>
                  <a:srgbClr val="212121"/>
                </a:solidFill>
                <a:effectLst/>
                <a:latin typeface="+mj-lt"/>
              </a:rPr>
              <a:t> </a:t>
            </a:r>
            <a:r>
              <a:rPr lang="en-ID" sz="900" b="0" i="0" dirty="0" err="1">
                <a:solidFill>
                  <a:srgbClr val="212121"/>
                </a:solidFill>
                <a:effectLst/>
                <a:latin typeface="+mj-lt"/>
              </a:rPr>
              <a:t>kelompok</a:t>
            </a:r>
            <a:r>
              <a:rPr lang="en-ID" sz="900" b="0" i="0" dirty="0">
                <a:solidFill>
                  <a:srgbClr val="212121"/>
                </a:solidFill>
                <a:effectLst/>
                <a:latin typeface="+mj-lt"/>
              </a:rPr>
              <a:t> low spender, </a:t>
            </a:r>
            <a:r>
              <a:rPr lang="en-ID" sz="900" b="0" i="0" dirty="0" err="1">
                <a:solidFill>
                  <a:srgbClr val="212121"/>
                </a:solidFill>
                <a:effectLst/>
                <a:latin typeface="+mj-lt"/>
              </a:rPr>
              <a:t>kita</a:t>
            </a:r>
            <a:r>
              <a:rPr lang="en-ID" sz="900" b="0" i="0" dirty="0">
                <a:solidFill>
                  <a:srgbClr val="212121"/>
                </a:solidFill>
                <a:effectLst/>
                <a:latin typeface="+mj-lt"/>
              </a:rPr>
              <a:t> </a:t>
            </a:r>
            <a:r>
              <a:rPr lang="en-ID" sz="900" b="0" i="0" dirty="0" err="1">
                <a:solidFill>
                  <a:srgbClr val="212121"/>
                </a:solidFill>
                <a:effectLst/>
                <a:latin typeface="+mj-lt"/>
              </a:rPr>
              <a:t>dapat</a:t>
            </a:r>
            <a:r>
              <a:rPr lang="en-ID" sz="900" b="0" i="0" dirty="0">
                <a:solidFill>
                  <a:srgbClr val="212121"/>
                </a:solidFill>
                <a:effectLst/>
                <a:latin typeface="+mj-lt"/>
              </a:rPr>
              <a:t> </a:t>
            </a:r>
            <a:r>
              <a:rPr lang="en-ID" sz="900" b="0" i="0" dirty="0" err="1">
                <a:solidFill>
                  <a:srgbClr val="212121"/>
                </a:solidFill>
                <a:effectLst/>
                <a:latin typeface="+mj-lt"/>
              </a:rPr>
              <a:t>memberikan</a:t>
            </a:r>
            <a:r>
              <a:rPr lang="en-ID" sz="900" b="0" i="0" dirty="0">
                <a:solidFill>
                  <a:srgbClr val="212121"/>
                </a:solidFill>
                <a:effectLst/>
                <a:latin typeface="+mj-lt"/>
              </a:rPr>
              <a:t> </a:t>
            </a:r>
            <a:r>
              <a:rPr lang="en-ID" sz="900" b="0" i="0" dirty="0" err="1">
                <a:solidFill>
                  <a:srgbClr val="212121"/>
                </a:solidFill>
                <a:effectLst/>
                <a:latin typeface="+mj-lt"/>
              </a:rPr>
              <a:t>kupon-kupon</a:t>
            </a:r>
            <a:r>
              <a:rPr lang="en-ID" sz="900" b="0" i="0" dirty="0">
                <a:solidFill>
                  <a:srgbClr val="212121"/>
                </a:solidFill>
                <a:effectLst/>
                <a:latin typeface="+mj-lt"/>
              </a:rPr>
              <a:t> </a:t>
            </a:r>
            <a:r>
              <a:rPr lang="en-ID" sz="900" b="0" i="0" dirty="0" err="1">
                <a:solidFill>
                  <a:srgbClr val="212121"/>
                </a:solidFill>
                <a:effectLst/>
                <a:latin typeface="+mj-lt"/>
              </a:rPr>
              <a:t>seperti</a:t>
            </a:r>
            <a:r>
              <a:rPr lang="en-ID" sz="900" b="0" i="0" dirty="0">
                <a:solidFill>
                  <a:srgbClr val="212121"/>
                </a:solidFill>
                <a:effectLst/>
                <a:latin typeface="+mj-lt"/>
              </a:rPr>
              <a:t> cashback </a:t>
            </a:r>
            <a:r>
              <a:rPr lang="en-ID" sz="900" b="0" i="0" dirty="0" err="1">
                <a:solidFill>
                  <a:srgbClr val="212121"/>
                </a:solidFill>
                <a:effectLst/>
                <a:latin typeface="+mj-lt"/>
              </a:rPr>
              <a:t>atau</a:t>
            </a:r>
            <a:r>
              <a:rPr lang="en-ID" sz="900" b="0" i="0" dirty="0">
                <a:solidFill>
                  <a:srgbClr val="212121"/>
                </a:solidFill>
                <a:effectLst/>
                <a:latin typeface="+mj-lt"/>
              </a:rPr>
              <a:t> </a:t>
            </a:r>
            <a:r>
              <a:rPr lang="en-ID" sz="900" b="0" i="0" dirty="0" err="1">
                <a:solidFill>
                  <a:srgbClr val="212121"/>
                </a:solidFill>
                <a:effectLst/>
                <a:latin typeface="+mj-lt"/>
              </a:rPr>
              <a:t>diskon</a:t>
            </a:r>
            <a:r>
              <a:rPr lang="en-ID" sz="900" b="0" i="0" dirty="0">
                <a:solidFill>
                  <a:srgbClr val="212121"/>
                </a:solidFill>
                <a:effectLst/>
                <a:latin typeface="+mj-lt"/>
              </a:rPr>
              <a:t> </a:t>
            </a:r>
            <a:r>
              <a:rPr lang="en-ID" sz="900" b="0" i="0" dirty="0" err="1">
                <a:solidFill>
                  <a:srgbClr val="212121"/>
                </a:solidFill>
                <a:effectLst/>
                <a:latin typeface="+mj-lt"/>
              </a:rPr>
              <a:t>setiap</a:t>
            </a:r>
            <a:r>
              <a:rPr lang="en-ID" sz="900" b="0" i="0" dirty="0">
                <a:solidFill>
                  <a:srgbClr val="212121"/>
                </a:solidFill>
                <a:effectLst/>
                <a:latin typeface="+mj-lt"/>
              </a:rPr>
              <a:t> </a:t>
            </a:r>
            <a:r>
              <a:rPr lang="en-ID" sz="900" b="0" i="0" dirty="0" err="1">
                <a:solidFill>
                  <a:srgbClr val="212121"/>
                </a:solidFill>
                <a:effectLst/>
                <a:latin typeface="+mj-lt"/>
              </a:rPr>
              <a:t>mereka</a:t>
            </a:r>
            <a:r>
              <a:rPr lang="en-ID" sz="900" b="0" i="0" dirty="0">
                <a:solidFill>
                  <a:srgbClr val="212121"/>
                </a:solidFill>
                <a:effectLst/>
                <a:latin typeface="+mj-lt"/>
              </a:rPr>
              <a:t> </a:t>
            </a:r>
            <a:r>
              <a:rPr lang="en-ID" sz="900" b="0" i="0" dirty="0" err="1">
                <a:solidFill>
                  <a:srgbClr val="212121"/>
                </a:solidFill>
                <a:effectLst/>
                <a:latin typeface="+mj-lt"/>
              </a:rPr>
              <a:t>telah</a:t>
            </a:r>
            <a:r>
              <a:rPr lang="en-ID" sz="900" b="0" i="0" dirty="0">
                <a:solidFill>
                  <a:srgbClr val="212121"/>
                </a:solidFill>
                <a:effectLst/>
                <a:latin typeface="+mj-lt"/>
              </a:rPr>
              <a:t> </a:t>
            </a:r>
            <a:r>
              <a:rPr lang="en-ID" sz="900" b="0" i="0" dirty="0" err="1">
                <a:solidFill>
                  <a:srgbClr val="212121"/>
                </a:solidFill>
                <a:effectLst/>
                <a:latin typeface="+mj-lt"/>
              </a:rPr>
              <a:t>berbelanja</a:t>
            </a:r>
            <a:r>
              <a:rPr lang="en-ID" sz="900" b="0" i="0" dirty="0">
                <a:solidFill>
                  <a:srgbClr val="212121"/>
                </a:solidFill>
                <a:effectLst/>
                <a:latin typeface="+mj-lt"/>
              </a:rPr>
              <a:t> </a:t>
            </a:r>
            <a:r>
              <a:rPr lang="en-ID" sz="900" b="0" i="0" dirty="0" err="1">
                <a:solidFill>
                  <a:srgbClr val="212121"/>
                </a:solidFill>
                <a:effectLst/>
                <a:latin typeface="+mj-lt"/>
              </a:rPr>
              <a:t>hingga</a:t>
            </a:r>
            <a:r>
              <a:rPr lang="en-ID" sz="900" b="0" i="0" dirty="0">
                <a:solidFill>
                  <a:srgbClr val="212121"/>
                </a:solidFill>
                <a:effectLst/>
                <a:latin typeface="+mj-lt"/>
              </a:rPr>
              <a:t> </a:t>
            </a:r>
            <a:r>
              <a:rPr lang="en-ID" sz="900" b="0" i="0" dirty="0" err="1">
                <a:solidFill>
                  <a:srgbClr val="212121"/>
                </a:solidFill>
                <a:effectLst/>
                <a:latin typeface="+mj-lt"/>
              </a:rPr>
              <a:t>suatu</a:t>
            </a:r>
            <a:r>
              <a:rPr lang="en-ID" sz="900" b="0" i="0" dirty="0">
                <a:solidFill>
                  <a:srgbClr val="212121"/>
                </a:solidFill>
                <a:effectLst/>
                <a:latin typeface="+mj-lt"/>
              </a:rPr>
              <a:t> nominal </a:t>
            </a:r>
            <a:r>
              <a:rPr lang="en-ID" sz="900" b="0" i="0" dirty="0" err="1">
                <a:solidFill>
                  <a:srgbClr val="212121"/>
                </a:solidFill>
                <a:effectLst/>
                <a:latin typeface="+mj-lt"/>
              </a:rPr>
              <a:t>tertentu</a:t>
            </a:r>
            <a:r>
              <a:rPr lang="en-ID" sz="900" b="0" i="0" dirty="0">
                <a:solidFill>
                  <a:srgbClr val="212121"/>
                </a:solidFill>
                <a:effectLst/>
                <a:latin typeface="+mj-lt"/>
              </a:rPr>
              <a:t> (</a:t>
            </a:r>
            <a:r>
              <a:rPr lang="en-ID" sz="900" b="0" i="0" dirty="0" err="1">
                <a:solidFill>
                  <a:srgbClr val="212121"/>
                </a:solidFill>
                <a:effectLst/>
                <a:latin typeface="+mj-lt"/>
              </a:rPr>
              <a:t>contohnya</a:t>
            </a:r>
            <a:r>
              <a:rPr lang="en-ID" sz="900" b="0" i="0" dirty="0">
                <a:solidFill>
                  <a:srgbClr val="212121"/>
                </a:solidFill>
                <a:effectLst/>
                <a:latin typeface="+mj-lt"/>
              </a:rPr>
              <a:t> minimal </a:t>
            </a:r>
            <a:r>
              <a:rPr lang="en-ID" sz="900" b="0" i="0" dirty="0" err="1">
                <a:solidFill>
                  <a:srgbClr val="212121"/>
                </a:solidFill>
                <a:effectLst/>
                <a:latin typeface="+mj-lt"/>
              </a:rPr>
              <a:t>telah</a:t>
            </a:r>
            <a:r>
              <a:rPr lang="en-ID" sz="900" b="0" i="0" dirty="0">
                <a:solidFill>
                  <a:srgbClr val="212121"/>
                </a:solidFill>
                <a:effectLst/>
                <a:latin typeface="+mj-lt"/>
              </a:rPr>
              <a:t> </a:t>
            </a:r>
            <a:r>
              <a:rPr lang="en-ID" sz="900" b="0" i="0" dirty="0" err="1">
                <a:solidFill>
                  <a:srgbClr val="212121"/>
                </a:solidFill>
                <a:effectLst/>
                <a:latin typeface="+mj-lt"/>
              </a:rPr>
              <a:t>berbelanja</a:t>
            </a:r>
            <a:r>
              <a:rPr lang="en-ID" sz="900" b="0" i="0" dirty="0">
                <a:solidFill>
                  <a:srgbClr val="212121"/>
                </a:solidFill>
                <a:effectLst/>
                <a:latin typeface="+mj-lt"/>
              </a:rPr>
              <a:t> 100 USD). Hal </a:t>
            </a:r>
            <a:r>
              <a:rPr lang="en-ID" sz="900" b="0" i="0" dirty="0" err="1">
                <a:solidFill>
                  <a:srgbClr val="212121"/>
                </a:solidFill>
                <a:effectLst/>
                <a:latin typeface="+mj-lt"/>
              </a:rPr>
              <a:t>ini</a:t>
            </a:r>
            <a:r>
              <a:rPr lang="en-ID" sz="900" b="0" i="0" dirty="0">
                <a:solidFill>
                  <a:srgbClr val="212121"/>
                </a:solidFill>
                <a:effectLst/>
                <a:latin typeface="+mj-lt"/>
              </a:rPr>
              <a:t> </a:t>
            </a:r>
            <a:r>
              <a:rPr lang="en-ID" sz="900" b="0" i="0" dirty="0" err="1">
                <a:solidFill>
                  <a:srgbClr val="212121"/>
                </a:solidFill>
                <a:effectLst/>
                <a:latin typeface="+mj-lt"/>
              </a:rPr>
              <a:t>bertujuan</a:t>
            </a:r>
            <a:r>
              <a:rPr lang="en-ID" sz="900" b="0" i="0" dirty="0">
                <a:solidFill>
                  <a:srgbClr val="212121"/>
                </a:solidFill>
                <a:effectLst/>
                <a:latin typeface="+mj-lt"/>
              </a:rPr>
              <a:t> </a:t>
            </a:r>
            <a:r>
              <a:rPr lang="en-ID" sz="900" b="0" i="0" dirty="0" err="1">
                <a:solidFill>
                  <a:srgbClr val="212121"/>
                </a:solidFill>
                <a:effectLst/>
                <a:latin typeface="+mj-lt"/>
              </a:rPr>
              <a:t>untuk</a:t>
            </a:r>
            <a:r>
              <a:rPr lang="en-ID" sz="900" b="0" i="0" dirty="0">
                <a:solidFill>
                  <a:srgbClr val="212121"/>
                </a:solidFill>
                <a:effectLst/>
                <a:latin typeface="+mj-lt"/>
              </a:rPr>
              <a:t> </a:t>
            </a:r>
            <a:r>
              <a:rPr lang="en-ID" sz="900" b="0" i="0" dirty="0" err="1">
                <a:solidFill>
                  <a:srgbClr val="212121"/>
                </a:solidFill>
                <a:effectLst/>
                <a:latin typeface="+mj-lt"/>
              </a:rPr>
              <a:t>meningkatkan</a:t>
            </a:r>
            <a:r>
              <a:rPr lang="en-ID" sz="900" b="0" i="0" dirty="0">
                <a:solidFill>
                  <a:srgbClr val="212121"/>
                </a:solidFill>
                <a:effectLst/>
                <a:latin typeface="+mj-lt"/>
              </a:rPr>
              <a:t> </a:t>
            </a:r>
            <a:r>
              <a:rPr lang="en-ID" sz="900" b="0" i="0" dirty="0" err="1">
                <a:solidFill>
                  <a:srgbClr val="212121"/>
                </a:solidFill>
                <a:effectLst/>
                <a:latin typeface="+mj-lt"/>
              </a:rPr>
              <a:t>jumlah</a:t>
            </a:r>
            <a:r>
              <a:rPr lang="en-ID" sz="900" b="0" i="0" dirty="0">
                <a:solidFill>
                  <a:srgbClr val="212121"/>
                </a:solidFill>
                <a:effectLst/>
                <a:latin typeface="+mj-lt"/>
              </a:rPr>
              <a:t> </a:t>
            </a:r>
            <a:r>
              <a:rPr lang="en-ID" sz="900" b="0" i="0" dirty="0" err="1">
                <a:solidFill>
                  <a:srgbClr val="212121"/>
                </a:solidFill>
                <a:effectLst/>
                <a:latin typeface="+mj-lt"/>
              </a:rPr>
              <a:t>transaksi</a:t>
            </a:r>
            <a:r>
              <a:rPr lang="en-ID" sz="900" b="0" i="0" dirty="0">
                <a:solidFill>
                  <a:srgbClr val="212121"/>
                </a:solidFill>
                <a:effectLst/>
                <a:latin typeface="+mj-lt"/>
              </a:rPr>
              <a:t> customer pada </a:t>
            </a:r>
            <a:r>
              <a:rPr lang="en-ID" sz="900" b="0" i="0" dirty="0" err="1">
                <a:solidFill>
                  <a:srgbClr val="212121"/>
                </a:solidFill>
                <a:effectLst/>
                <a:latin typeface="+mj-lt"/>
              </a:rPr>
              <a:t>kelompok</a:t>
            </a:r>
            <a:r>
              <a:rPr lang="en-ID" sz="900" b="0" i="0" dirty="0">
                <a:solidFill>
                  <a:srgbClr val="212121"/>
                </a:solidFill>
                <a:effectLst/>
                <a:latin typeface="+mj-lt"/>
              </a:rPr>
              <a:t> </a:t>
            </a:r>
            <a:r>
              <a:rPr lang="en-ID" sz="900" b="0" i="0" dirty="0" err="1">
                <a:solidFill>
                  <a:srgbClr val="212121"/>
                </a:solidFill>
                <a:effectLst/>
                <a:latin typeface="+mj-lt"/>
              </a:rPr>
              <a:t>ini</a:t>
            </a:r>
            <a:r>
              <a:rPr lang="en-ID" sz="900" b="0" i="0" dirty="0">
                <a:solidFill>
                  <a:srgbClr val="212121"/>
                </a:solidFill>
                <a:effectLst/>
                <a:latin typeface="+mj-lt"/>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2"/>
            </a:pPr>
            <a:r>
              <a:rPr lang="en" sz="1500" b="1" dirty="0">
                <a:solidFill>
                  <a:schemeClr val="dk1"/>
                </a:solidFill>
              </a:rPr>
              <a:t>Income vs Conversion Rate</a:t>
            </a: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500" b="1" dirty="0">
              <a:solidFill>
                <a:schemeClr val="dk1"/>
              </a:solidFill>
            </a:endParaRPr>
          </a:p>
          <a:p>
            <a:pPr marL="476250" lvl="0" algn="l" rtl="0">
              <a:spcBef>
                <a:spcPts val="0"/>
              </a:spcBef>
              <a:spcAft>
                <a:spcPts val="0"/>
              </a:spcAft>
              <a:buClr>
                <a:schemeClr val="dk1"/>
              </a:buClr>
              <a:buSzPts val="1500"/>
              <a:buAutoNum type="arabicPeriod" startAt="2"/>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7" name="TextBox 6">
            <a:extLst>
              <a:ext uri="{FF2B5EF4-FFF2-40B4-BE49-F238E27FC236}">
                <a16:creationId xmlns:a16="http://schemas.microsoft.com/office/drawing/2014/main" id="{DEC4430B-672B-2AE7-8FD2-30CBC8E86A91}"/>
              </a:ext>
            </a:extLst>
          </p:cNvPr>
          <p:cNvSpPr txBox="1"/>
          <p:nvPr/>
        </p:nvSpPr>
        <p:spPr>
          <a:xfrm>
            <a:off x="5395718" y="1209489"/>
            <a:ext cx="3520697" cy="3046988"/>
          </a:xfrm>
          <a:prstGeom prst="rect">
            <a:avLst/>
          </a:prstGeom>
          <a:noFill/>
        </p:spPr>
        <p:txBody>
          <a:bodyPr wrap="square" rtlCol="0">
            <a:spAutoFit/>
          </a:bodyPr>
          <a:lstStyle/>
          <a:p>
            <a:pPr algn="just"/>
            <a:r>
              <a:rPr lang="en-ID" sz="1200" b="0" i="0" dirty="0">
                <a:solidFill>
                  <a:srgbClr val="212121"/>
                </a:solidFill>
                <a:effectLst/>
                <a:latin typeface="+mj-lt"/>
              </a:rPr>
              <a:t>Dari </a:t>
            </a:r>
            <a:r>
              <a:rPr lang="en-ID" sz="1200" b="0" i="0" dirty="0" err="1">
                <a:solidFill>
                  <a:srgbClr val="212121"/>
                </a:solidFill>
                <a:effectLst/>
                <a:latin typeface="+mj-lt"/>
              </a:rPr>
              <a:t>hasil</a:t>
            </a:r>
            <a:r>
              <a:rPr lang="en-ID" sz="1200" b="0" i="0" dirty="0">
                <a:solidFill>
                  <a:srgbClr val="212121"/>
                </a:solidFill>
                <a:effectLst/>
                <a:latin typeface="+mj-lt"/>
              </a:rPr>
              <a:t> plot di </a:t>
            </a:r>
            <a:r>
              <a:rPr lang="en-ID" sz="1200" b="0" i="0" dirty="0" err="1">
                <a:solidFill>
                  <a:srgbClr val="212121"/>
                </a:solidFill>
                <a:effectLst/>
                <a:latin typeface="+mj-lt"/>
              </a:rPr>
              <a:t>samping</a:t>
            </a:r>
            <a:r>
              <a:rPr lang="en-ID" sz="1200" b="0" i="0" dirty="0">
                <a:solidFill>
                  <a:srgbClr val="212121"/>
                </a:solidFill>
                <a:effectLst/>
                <a:latin typeface="+mj-lt"/>
              </a:rPr>
              <a:t>,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disimpulkan</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Income </a:t>
            </a:r>
            <a:r>
              <a:rPr lang="en-ID" sz="1200" b="0" i="0" dirty="0" err="1">
                <a:solidFill>
                  <a:srgbClr val="212121"/>
                </a:solidFill>
                <a:effectLst/>
                <a:latin typeface="+mj-lt"/>
              </a:rPr>
              <a:t>berkorelasi</a:t>
            </a:r>
            <a:r>
              <a:rPr lang="en-ID" sz="1200" b="0" i="0" dirty="0">
                <a:solidFill>
                  <a:srgbClr val="212121"/>
                </a:solidFill>
                <a:effectLst/>
                <a:latin typeface="+mj-lt"/>
              </a:rPr>
              <a:t> </a:t>
            </a:r>
            <a:r>
              <a:rPr lang="en-ID" sz="1200" b="0" i="0" dirty="0" err="1">
                <a:solidFill>
                  <a:srgbClr val="212121"/>
                </a:solidFill>
                <a:effectLst/>
                <a:latin typeface="+mj-lt"/>
              </a:rPr>
              <a:t>kuat</a:t>
            </a:r>
            <a:r>
              <a:rPr lang="en-ID" sz="1200" b="0" i="0" dirty="0">
                <a:solidFill>
                  <a:srgbClr val="212121"/>
                </a:solidFill>
                <a:effectLst/>
                <a:latin typeface="+mj-lt"/>
              </a:rPr>
              <a:t> </a:t>
            </a:r>
            <a:r>
              <a:rPr lang="en-ID" sz="1200" b="0" i="0" dirty="0" err="1">
                <a:solidFill>
                  <a:srgbClr val="212121"/>
                </a:solidFill>
                <a:effectLst/>
                <a:latin typeface="+mj-lt"/>
              </a:rPr>
              <a:t>dengan</a:t>
            </a:r>
            <a:r>
              <a:rPr lang="en-ID" sz="1200" b="0" i="0" dirty="0">
                <a:solidFill>
                  <a:srgbClr val="212121"/>
                </a:solidFill>
                <a:effectLst/>
                <a:latin typeface="+mj-lt"/>
              </a:rPr>
              <a:t> Conversion Rate. </a:t>
            </a:r>
            <a:r>
              <a:rPr lang="en-ID" sz="1200" b="0" i="0" dirty="0" err="1">
                <a:solidFill>
                  <a:srgbClr val="212121"/>
                </a:solidFill>
                <a:effectLst/>
                <a:latin typeface="+mj-lt"/>
              </a:rPr>
              <a:t>Kelompok</a:t>
            </a:r>
            <a:r>
              <a:rPr lang="en-ID" sz="1200" b="0" i="0" dirty="0">
                <a:solidFill>
                  <a:srgbClr val="212121"/>
                </a:solidFill>
                <a:effectLst/>
                <a:latin typeface="+mj-lt"/>
              </a:rPr>
              <a:t> High Spender </a:t>
            </a:r>
            <a:r>
              <a:rPr lang="en-ID" sz="1200" b="0" i="0" dirty="0" err="1">
                <a:solidFill>
                  <a:srgbClr val="212121"/>
                </a:solidFill>
                <a:effectLst/>
                <a:latin typeface="+mj-lt"/>
              </a:rPr>
              <a:t>memiliki</a:t>
            </a:r>
            <a:r>
              <a:rPr lang="en-ID" sz="1200" b="0" i="0" dirty="0">
                <a:solidFill>
                  <a:srgbClr val="212121"/>
                </a:solidFill>
                <a:effectLst/>
                <a:latin typeface="+mj-lt"/>
              </a:rPr>
              <a:t> Income dan Conversion rate yang </a:t>
            </a:r>
            <a:r>
              <a:rPr lang="en-ID" sz="1200" b="0" i="0" dirty="0" err="1">
                <a:solidFill>
                  <a:srgbClr val="212121"/>
                </a:solidFill>
                <a:effectLst/>
                <a:latin typeface="+mj-lt"/>
              </a:rPr>
              <a:t>cenderung</a:t>
            </a:r>
            <a:r>
              <a:rPr lang="en-ID" sz="1200" b="0" i="0" dirty="0">
                <a:solidFill>
                  <a:srgbClr val="212121"/>
                </a:solidFill>
                <a:effectLst/>
                <a:latin typeface="+mj-lt"/>
              </a:rPr>
              <a:t> paling </a:t>
            </a:r>
            <a:r>
              <a:rPr lang="en-ID" sz="1200" b="0" i="0" dirty="0" err="1">
                <a:solidFill>
                  <a:srgbClr val="212121"/>
                </a:solidFill>
                <a:effectLst/>
                <a:latin typeface="+mj-lt"/>
              </a:rPr>
              <a:t>besar</a:t>
            </a:r>
            <a:r>
              <a:rPr lang="en-ID" sz="1200" b="0" i="0" dirty="0">
                <a:solidFill>
                  <a:srgbClr val="212121"/>
                </a:solidFill>
                <a:effectLst/>
                <a:latin typeface="+mj-lt"/>
              </a:rPr>
              <a:t>, </a:t>
            </a:r>
            <a:r>
              <a:rPr lang="en-ID" sz="1200" b="0" i="0" dirty="0" err="1">
                <a:solidFill>
                  <a:srgbClr val="212121"/>
                </a:solidFill>
                <a:effectLst/>
                <a:latin typeface="+mj-lt"/>
              </a:rPr>
              <a:t>disusul</a:t>
            </a:r>
            <a:r>
              <a:rPr lang="en-ID" sz="1200" b="0" i="0" dirty="0">
                <a:solidFill>
                  <a:srgbClr val="212121"/>
                </a:solidFill>
                <a:effectLst/>
                <a:latin typeface="+mj-lt"/>
              </a:rPr>
              <a:t> oleh Medium Spender, Low Spender dan paling </a:t>
            </a:r>
            <a:r>
              <a:rPr lang="en-ID" sz="1200" b="0" i="0" dirty="0" err="1">
                <a:solidFill>
                  <a:srgbClr val="212121"/>
                </a:solidFill>
                <a:effectLst/>
                <a:latin typeface="+mj-lt"/>
              </a:rPr>
              <a:t>rendah</a:t>
            </a:r>
            <a:r>
              <a:rPr lang="en-ID" sz="1200" b="0" i="0" dirty="0">
                <a:solidFill>
                  <a:srgbClr val="212121"/>
                </a:solidFill>
                <a:effectLst/>
                <a:latin typeface="+mj-lt"/>
              </a:rPr>
              <a:t> </a:t>
            </a:r>
            <a:r>
              <a:rPr lang="en-ID" sz="1200" b="0" i="0" dirty="0" err="1">
                <a:solidFill>
                  <a:srgbClr val="212121"/>
                </a:solidFill>
                <a:effectLst/>
                <a:latin typeface="+mj-lt"/>
              </a:rPr>
              <a:t>adalah</a:t>
            </a:r>
            <a:r>
              <a:rPr lang="en-ID" sz="1200" b="0" i="0" dirty="0">
                <a:solidFill>
                  <a:srgbClr val="212121"/>
                </a:solidFill>
                <a:effectLst/>
                <a:latin typeface="+mj-lt"/>
              </a:rPr>
              <a:t> yang </a:t>
            </a:r>
            <a:r>
              <a:rPr lang="en-ID" sz="1200" b="0" i="0" dirty="0" err="1">
                <a:solidFill>
                  <a:srgbClr val="212121"/>
                </a:solidFill>
                <a:effectLst/>
                <a:latin typeface="+mj-lt"/>
              </a:rPr>
              <a:t>berada</a:t>
            </a:r>
            <a:r>
              <a:rPr lang="en-ID" sz="1200" b="0" i="0" dirty="0">
                <a:solidFill>
                  <a:srgbClr val="212121"/>
                </a:solidFill>
                <a:effectLst/>
                <a:latin typeface="+mj-lt"/>
              </a:rPr>
              <a:t> pada </a:t>
            </a:r>
            <a:r>
              <a:rPr lang="en-ID" sz="1200" b="0" i="0" dirty="0" err="1">
                <a:solidFill>
                  <a:srgbClr val="212121"/>
                </a:solidFill>
                <a:effectLst/>
                <a:latin typeface="+mj-lt"/>
              </a:rPr>
              <a:t>kelompok</a:t>
            </a:r>
            <a:r>
              <a:rPr lang="en-ID" sz="1200" b="0" i="0" dirty="0">
                <a:solidFill>
                  <a:srgbClr val="212121"/>
                </a:solidFill>
                <a:effectLst/>
                <a:latin typeface="+mj-lt"/>
              </a:rPr>
              <a:t> Risk of Churn. </a:t>
            </a:r>
            <a:r>
              <a:rPr lang="en-ID" sz="1200" b="0" i="0" dirty="0" err="1">
                <a:solidFill>
                  <a:srgbClr val="212121"/>
                </a:solidFill>
                <a:effectLst/>
                <a:latin typeface="+mj-lt"/>
              </a:rPr>
              <a:t>Rekomendasi</a:t>
            </a:r>
            <a:r>
              <a:rPr lang="en-ID" sz="1200" b="0" i="0" dirty="0">
                <a:solidFill>
                  <a:srgbClr val="212121"/>
                </a:solidFill>
                <a:effectLst/>
                <a:latin typeface="+mj-lt"/>
              </a:rPr>
              <a:t> yang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diberikan</a:t>
            </a:r>
            <a:r>
              <a:rPr lang="en-ID" sz="1200" b="0" i="0" dirty="0">
                <a:solidFill>
                  <a:srgbClr val="212121"/>
                </a:solidFill>
                <a:effectLst/>
                <a:latin typeface="+mj-lt"/>
              </a:rPr>
              <a:t> </a:t>
            </a:r>
            <a:r>
              <a:rPr lang="en-ID" sz="1200" b="0" i="0" dirty="0" err="1">
                <a:solidFill>
                  <a:srgbClr val="212121"/>
                </a:solidFill>
                <a:effectLst/>
                <a:latin typeface="+mj-lt"/>
              </a:rPr>
              <a:t>adalah</a:t>
            </a:r>
            <a:r>
              <a:rPr lang="en-ID" sz="1200" b="0" i="0" dirty="0">
                <a:solidFill>
                  <a:srgbClr val="212121"/>
                </a:solidFill>
                <a:effectLst/>
                <a:latin typeface="+mj-lt"/>
              </a:rPr>
              <a:t> </a:t>
            </a:r>
            <a:r>
              <a:rPr lang="en-ID" sz="1200" b="0" i="0" dirty="0" err="1">
                <a:solidFill>
                  <a:srgbClr val="212121"/>
                </a:solidFill>
                <a:effectLst/>
                <a:latin typeface="+mj-lt"/>
              </a:rPr>
              <a:t>perusahaan</a:t>
            </a:r>
            <a:r>
              <a:rPr lang="en-ID" sz="1200" b="0" i="0" dirty="0">
                <a:solidFill>
                  <a:srgbClr val="212121"/>
                </a:solidFill>
                <a:effectLst/>
                <a:latin typeface="+mj-lt"/>
              </a:rPr>
              <a:t>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memberikan</a:t>
            </a:r>
            <a:r>
              <a:rPr lang="en-ID" sz="1200" b="0" i="0" dirty="0">
                <a:solidFill>
                  <a:srgbClr val="212121"/>
                </a:solidFill>
                <a:effectLst/>
                <a:latin typeface="+mj-lt"/>
              </a:rPr>
              <a:t> </a:t>
            </a:r>
            <a:r>
              <a:rPr lang="en-ID" sz="1200" b="0" i="0" dirty="0" err="1">
                <a:solidFill>
                  <a:srgbClr val="212121"/>
                </a:solidFill>
                <a:effectLst/>
                <a:latin typeface="+mj-lt"/>
              </a:rPr>
              <a:t>variasi</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yang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banyak</a:t>
            </a:r>
            <a:r>
              <a:rPr lang="en-ID" sz="1200" b="0" i="0" dirty="0">
                <a:solidFill>
                  <a:srgbClr val="212121"/>
                </a:solidFill>
                <a:effectLst/>
                <a:latin typeface="+mj-lt"/>
              </a:rPr>
              <a:t> pada website, </a:t>
            </a:r>
            <a:r>
              <a:rPr lang="en-ID" sz="1200" b="0" i="0" dirty="0" err="1">
                <a:solidFill>
                  <a:srgbClr val="212121"/>
                </a:solidFill>
                <a:effectLst/>
                <a:latin typeface="+mj-lt"/>
              </a:rPr>
              <a:t>meningkatkan</a:t>
            </a:r>
            <a:r>
              <a:rPr lang="en-ID" sz="1200" b="0" i="0" dirty="0">
                <a:solidFill>
                  <a:srgbClr val="212121"/>
                </a:solidFill>
                <a:effectLst/>
                <a:latin typeface="+mj-lt"/>
              </a:rPr>
              <a:t> </a:t>
            </a:r>
            <a:r>
              <a:rPr lang="en-ID" sz="1200" b="0" i="0" dirty="0" err="1">
                <a:solidFill>
                  <a:srgbClr val="212121"/>
                </a:solidFill>
                <a:effectLst/>
                <a:latin typeface="+mj-lt"/>
              </a:rPr>
              <a:t>kualitas</a:t>
            </a:r>
            <a:r>
              <a:rPr lang="en-ID" sz="1200" b="0" i="0" dirty="0">
                <a:solidFill>
                  <a:srgbClr val="212121"/>
                </a:solidFill>
                <a:effectLst/>
                <a:latin typeface="+mj-lt"/>
              </a:rPr>
              <a:t> website (</a:t>
            </a:r>
            <a:r>
              <a:rPr lang="en-ID" sz="1200" b="0" i="0" dirty="0" err="1">
                <a:solidFill>
                  <a:srgbClr val="212121"/>
                </a:solidFill>
                <a:effectLst/>
                <a:latin typeface="+mj-lt"/>
              </a:rPr>
              <a:t>contohnya</a:t>
            </a:r>
            <a:r>
              <a:rPr lang="en-ID" sz="1200" b="0" i="0" dirty="0">
                <a:solidFill>
                  <a:srgbClr val="212121"/>
                </a:solidFill>
                <a:effectLst/>
                <a:latin typeface="+mj-lt"/>
              </a:rPr>
              <a:t> agar </a:t>
            </a:r>
            <a:r>
              <a:rPr lang="en-ID" sz="1200" b="0" i="0" dirty="0" err="1">
                <a:solidFill>
                  <a:srgbClr val="212121"/>
                </a:solidFill>
                <a:effectLst/>
                <a:latin typeface="+mj-lt"/>
              </a:rPr>
              <a:t>lebih</a:t>
            </a:r>
            <a:r>
              <a:rPr lang="en-ID" sz="1200" b="0" i="0" dirty="0">
                <a:solidFill>
                  <a:srgbClr val="212121"/>
                </a:solidFill>
                <a:effectLst/>
                <a:latin typeface="+mj-lt"/>
              </a:rPr>
              <a:t> simple </a:t>
            </a:r>
            <a:r>
              <a:rPr lang="en-ID" sz="1200" b="0" i="0" dirty="0" err="1">
                <a:solidFill>
                  <a:srgbClr val="212121"/>
                </a:solidFill>
                <a:effectLst/>
                <a:latin typeface="+mj-lt"/>
              </a:rPr>
              <a:t>untuk</a:t>
            </a:r>
            <a:r>
              <a:rPr lang="en-ID" sz="1200" b="0" i="0" dirty="0">
                <a:solidFill>
                  <a:srgbClr val="212121"/>
                </a:solidFill>
                <a:effectLst/>
                <a:latin typeface="+mj-lt"/>
              </a:rPr>
              <a:t> customer) dan </a:t>
            </a:r>
            <a:r>
              <a:rPr lang="en-ID" sz="1200" b="0" i="0" dirty="0" err="1">
                <a:solidFill>
                  <a:srgbClr val="212121"/>
                </a:solidFill>
                <a:effectLst/>
                <a:latin typeface="+mj-lt"/>
              </a:rPr>
              <a:t>diskon</a:t>
            </a:r>
            <a:r>
              <a:rPr lang="en-ID" sz="1200" b="0" i="0" dirty="0">
                <a:solidFill>
                  <a:srgbClr val="212121"/>
                </a:solidFill>
                <a:effectLst/>
                <a:latin typeface="+mj-lt"/>
              </a:rPr>
              <a:t> </a:t>
            </a:r>
            <a:r>
              <a:rPr lang="en-ID" sz="1200" b="0" i="0" dirty="0" err="1">
                <a:solidFill>
                  <a:srgbClr val="212121"/>
                </a:solidFill>
                <a:effectLst/>
                <a:latin typeface="+mj-lt"/>
              </a:rPr>
              <a:t>kepada</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customer Risk of Churn. Hal </a:t>
            </a:r>
            <a:r>
              <a:rPr lang="en-ID" sz="1200" b="0" i="0" dirty="0" err="1">
                <a:solidFill>
                  <a:srgbClr val="212121"/>
                </a:solidFill>
                <a:effectLst/>
                <a:latin typeface="+mj-lt"/>
              </a:rPr>
              <a:t>ini</a:t>
            </a:r>
            <a:r>
              <a:rPr lang="en-ID" sz="1200" b="0" i="0" dirty="0">
                <a:solidFill>
                  <a:srgbClr val="212121"/>
                </a:solidFill>
                <a:effectLst/>
                <a:latin typeface="+mj-lt"/>
              </a:rPr>
              <a:t> </a:t>
            </a:r>
            <a:r>
              <a:rPr lang="en-ID" sz="1200" b="0" i="0" dirty="0" err="1">
                <a:solidFill>
                  <a:srgbClr val="212121"/>
                </a:solidFill>
                <a:effectLst/>
                <a:latin typeface="+mj-lt"/>
              </a:rPr>
              <a:t>dilakukan</a:t>
            </a:r>
            <a:r>
              <a:rPr lang="en-ID" sz="1200" b="0" i="0" dirty="0">
                <a:solidFill>
                  <a:srgbClr val="212121"/>
                </a:solidFill>
                <a:effectLst/>
                <a:latin typeface="+mj-lt"/>
              </a:rPr>
              <a:t> </a:t>
            </a:r>
            <a:r>
              <a:rPr lang="en-ID" sz="1200" b="0" i="0" dirty="0" err="1">
                <a:solidFill>
                  <a:srgbClr val="212121"/>
                </a:solidFill>
                <a:effectLst/>
                <a:latin typeface="+mj-lt"/>
              </a:rPr>
              <a:t>karena</a:t>
            </a:r>
            <a:r>
              <a:rPr lang="en-ID" sz="1200" b="0" i="0" dirty="0">
                <a:solidFill>
                  <a:srgbClr val="212121"/>
                </a:solidFill>
                <a:effectLst/>
                <a:latin typeface="+mj-lt"/>
              </a:rPr>
              <a:t> </a:t>
            </a:r>
            <a:r>
              <a:rPr lang="en-ID" sz="1200" b="0" i="0" dirty="0" err="1">
                <a:solidFill>
                  <a:srgbClr val="212121"/>
                </a:solidFill>
                <a:effectLst/>
                <a:latin typeface="+mj-lt"/>
              </a:rPr>
              <a:t>dari</a:t>
            </a:r>
            <a:r>
              <a:rPr lang="en-ID" sz="1200" b="0" i="0" dirty="0">
                <a:solidFill>
                  <a:srgbClr val="212121"/>
                </a:solidFill>
                <a:effectLst/>
                <a:latin typeface="+mj-lt"/>
              </a:rPr>
              <a:t> data, </a:t>
            </a:r>
            <a:r>
              <a:rPr lang="en-ID" sz="1200" b="0" i="0" dirty="0" err="1">
                <a:solidFill>
                  <a:srgbClr val="212121"/>
                </a:solidFill>
                <a:effectLst/>
                <a:latin typeface="+mj-lt"/>
              </a:rPr>
              <a:t>kita</a:t>
            </a:r>
            <a:r>
              <a:rPr lang="en-ID" sz="1200" b="0" i="0" dirty="0">
                <a:solidFill>
                  <a:srgbClr val="212121"/>
                </a:solidFill>
                <a:effectLst/>
                <a:latin typeface="+mj-lt"/>
              </a:rPr>
              <a:t>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melihat</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a:t>
            </a:r>
            <a:r>
              <a:rPr lang="en-ID" sz="1200" b="0" i="0" dirty="0" err="1">
                <a:solidFill>
                  <a:srgbClr val="212121"/>
                </a:solidFill>
                <a:effectLst/>
                <a:latin typeface="+mj-lt"/>
              </a:rPr>
              <a:t>tersebut</a:t>
            </a:r>
            <a:r>
              <a:rPr lang="en-ID" sz="1200" b="0" i="0" dirty="0">
                <a:solidFill>
                  <a:srgbClr val="212121"/>
                </a:solidFill>
                <a:effectLst/>
                <a:latin typeface="+mj-lt"/>
              </a:rPr>
              <a:t> </a:t>
            </a:r>
            <a:r>
              <a:rPr lang="en-ID" sz="1200" b="0" i="0" dirty="0" err="1">
                <a:solidFill>
                  <a:srgbClr val="212121"/>
                </a:solidFill>
                <a:effectLst/>
                <a:latin typeface="+mj-lt"/>
              </a:rPr>
              <a:t>adalah</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yang paling </a:t>
            </a:r>
            <a:r>
              <a:rPr lang="en-ID" sz="1200" b="0" i="0" dirty="0" err="1">
                <a:solidFill>
                  <a:srgbClr val="212121"/>
                </a:solidFill>
                <a:effectLst/>
                <a:latin typeface="+mj-lt"/>
              </a:rPr>
              <a:t>sering</a:t>
            </a:r>
            <a:r>
              <a:rPr lang="en-ID" sz="1200" b="0" i="0" dirty="0">
                <a:solidFill>
                  <a:srgbClr val="212121"/>
                </a:solidFill>
                <a:effectLst/>
                <a:latin typeface="+mj-lt"/>
              </a:rPr>
              <a:t> </a:t>
            </a:r>
            <a:r>
              <a:rPr lang="en-ID" sz="1200" b="0" i="0" dirty="0" err="1">
                <a:solidFill>
                  <a:srgbClr val="212121"/>
                </a:solidFill>
                <a:effectLst/>
                <a:latin typeface="+mj-lt"/>
              </a:rPr>
              <a:t>mengunjungi</a:t>
            </a:r>
            <a:r>
              <a:rPr lang="en-ID" sz="1200" b="0" i="0" dirty="0">
                <a:solidFill>
                  <a:srgbClr val="212121"/>
                </a:solidFill>
                <a:effectLst/>
                <a:latin typeface="+mj-lt"/>
              </a:rPr>
              <a:t> website </a:t>
            </a:r>
            <a:r>
              <a:rPr lang="en-ID" sz="1200" b="0" i="0" dirty="0" err="1">
                <a:solidFill>
                  <a:srgbClr val="212121"/>
                </a:solidFill>
                <a:effectLst/>
                <a:latin typeface="+mj-lt"/>
              </a:rPr>
              <a:t>perusahaan</a:t>
            </a:r>
            <a:r>
              <a:rPr lang="en-ID" sz="1200" b="0" i="0" dirty="0">
                <a:solidFill>
                  <a:srgbClr val="212121"/>
                </a:solidFill>
                <a:effectLst/>
                <a:latin typeface="+mj-lt"/>
              </a:rPr>
              <a:t>.</a:t>
            </a:r>
          </a:p>
        </p:txBody>
      </p:sp>
      <p:pic>
        <p:nvPicPr>
          <p:cNvPr id="2050" name="Picture 2">
            <a:extLst>
              <a:ext uri="{FF2B5EF4-FFF2-40B4-BE49-F238E27FC236}">
                <a16:creationId xmlns:a16="http://schemas.microsoft.com/office/drawing/2014/main" id="{FBCD7CB9-AB1A-CD93-0809-125D8EA17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15" y="1209489"/>
            <a:ext cx="4860790" cy="297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686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3"/>
            </a:pPr>
            <a:r>
              <a:rPr lang="en" sz="1500" b="1" dirty="0">
                <a:solidFill>
                  <a:schemeClr val="dk1"/>
                </a:solidFill>
              </a:rPr>
              <a:t>Income vs Conversion Rate</a:t>
            </a: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500" b="1" dirty="0">
              <a:solidFill>
                <a:schemeClr val="dk1"/>
              </a:solidFill>
            </a:endParaRPr>
          </a:p>
          <a:p>
            <a:pPr marL="476250" lvl="0" algn="l" rtl="0">
              <a:spcBef>
                <a:spcPts val="0"/>
              </a:spcBef>
              <a:spcAft>
                <a:spcPts val="0"/>
              </a:spcAft>
              <a:buClr>
                <a:schemeClr val="dk1"/>
              </a:buClr>
              <a:buSzPts val="1500"/>
              <a:buAutoNum type="arabicPeriod" startAt="3"/>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7" name="TextBox 6">
            <a:extLst>
              <a:ext uri="{FF2B5EF4-FFF2-40B4-BE49-F238E27FC236}">
                <a16:creationId xmlns:a16="http://schemas.microsoft.com/office/drawing/2014/main" id="{DEC4430B-672B-2AE7-8FD2-30CBC8E86A91}"/>
              </a:ext>
            </a:extLst>
          </p:cNvPr>
          <p:cNvSpPr txBox="1"/>
          <p:nvPr/>
        </p:nvSpPr>
        <p:spPr>
          <a:xfrm>
            <a:off x="5442101" y="1444813"/>
            <a:ext cx="3520697" cy="830997"/>
          </a:xfrm>
          <a:prstGeom prst="rect">
            <a:avLst/>
          </a:prstGeom>
          <a:noFill/>
        </p:spPr>
        <p:txBody>
          <a:bodyPr wrap="square" rtlCol="0">
            <a:spAutoFit/>
          </a:bodyPr>
          <a:lstStyle/>
          <a:p>
            <a:pPr algn="just"/>
            <a:r>
              <a:rPr lang="en-ID" sz="1200" b="0" i="0" dirty="0">
                <a:solidFill>
                  <a:srgbClr val="212121"/>
                </a:solidFill>
                <a:effectLst/>
                <a:latin typeface="+mj-lt"/>
              </a:rPr>
              <a:t>Dari </a:t>
            </a:r>
            <a:r>
              <a:rPr lang="en-ID" sz="1200" b="0" i="0" dirty="0" err="1">
                <a:solidFill>
                  <a:srgbClr val="212121"/>
                </a:solidFill>
                <a:effectLst/>
                <a:latin typeface="+mj-lt"/>
              </a:rPr>
              <a:t>hasil</a:t>
            </a:r>
            <a:r>
              <a:rPr lang="en-ID" sz="1200" b="0" i="0" dirty="0">
                <a:solidFill>
                  <a:srgbClr val="212121"/>
                </a:solidFill>
                <a:effectLst/>
                <a:latin typeface="+mj-lt"/>
              </a:rPr>
              <a:t> plot </a:t>
            </a:r>
            <a:r>
              <a:rPr lang="en-ID" sz="1200" b="0" i="0" dirty="0" err="1">
                <a:solidFill>
                  <a:srgbClr val="212121"/>
                </a:solidFill>
                <a:effectLst/>
                <a:latin typeface="+mj-lt"/>
              </a:rPr>
              <a:t>tersebut</a:t>
            </a:r>
            <a:r>
              <a:rPr lang="en-ID" sz="1200" b="0" i="0" dirty="0">
                <a:solidFill>
                  <a:srgbClr val="212121"/>
                </a:solidFill>
                <a:effectLst/>
                <a:latin typeface="+mj-lt"/>
              </a:rPr>
              <a:t>, </a:t>
            </a:r>
            <a:r>
              <a:rPr lang="en-ID" sz="1200" b="0" i="0" dirty="0" err="1">
                <a:solidFill>
                  <a:srgbClr val="212121"/>
                </a:solidFill>
                <a:effectLst/>
                <a:latin typeface="+mj-lt"/>
              </a:rPr>
              <a:t>terlihat</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a:t>
            </a:r>
            <a:r>
              <a:rPr lang="en-ID" sz="1200" b="0" i="0" dirty="0" err="1">
                <a:solidFill>
                  <a:srgbClr val="212121"/>
                </a:solidFill>
                <a:effectLst/>
                <a:latin typeface="+mj-lt"/>
              </a:rPr>
              <a:t>semakin</a:t>
            </a:r>
            <a:r>
              <a:rPr lang="en-ID" sz="1200" b="0" i="0" dirty="0">
                <a:solidFill>
                  <a:srgbClr val="212121"/>
                </a:solidFill>
                <a:effectLst/>
                <a:latin typeface="+mj-lt"/>
              </a:rPr>
              <a:t> Income juga </a:t>
            </a:r>
            <a:r>
              <a:rPr lang="en-ID" sz="1200" b="0" i="0" dirty="0" err="1">
                <a:solidFill>
                  <a:srgbClr val="212121"/>
                </a:solidFill>
                <a:effectLst/>
                <a:latin typeface="+mj-lt"/>
              </a:rPr>
              <a:t>berkorelasi</a:t>
            </a:r>
            <a:r>
              <a:rPr lang="en-ID" sz="1200" b="0" i="0" dirty="0">
                <a:solidFill>
                  <a:srgbClr val="212121"/>
                </a:solidFill>
                <a:effectLst/>
                <a:latin typeface="+mj-lt"/>
              </a:rPr>
              <a:t> </a:t>
            </a:r>
            <a:r>
              <a:rPr lang="en-ID" sz="1200" b="0" i="0" dirty="0" err="1">
                <a:solidFill>
                  <a:srgbClr val="212121"/>
                </a:solidFill>
                <a:effectLst/>
                <a:latin typeface="+mj-lt"/>
              </a:rPr>
              <a:t>kuat</a:t>
            </a:r>
            <a:r>
              <a:rPr lang="en-ID" sz="1200" b="0" i="0" dirty="0">
                <a:solidFill>
                  <a:srgbClr val="212121"/>
                </a:solidFill>
                <a:effectLst/>
                <a:latin typeface="+mj-lt"/>
              </a:rPr>
              <a:t> </a:t>
            </a:r>
            <a:r>
              <a:rPr lang="en-ID" sz="1200" b="0" i="0" dirty="0" err="1">
                <a:solidFill>
                  <a:srgbClr val="212121"/>
                </a:solidFill>
                <a:effectLst/>
                <a:latin typeface="+mj-lt"/>
              </a:rPr>
              <a:t>dengan</a:t>
            </a:r>
            <a:r>
              <a:rPr lang="en-ID" sz="1200" b="0" i="0" dirty="0">
                <a:solidFill>
                  <a:srgbClr val="212121"/>
                </a:solidFill>
                <a:effectLst/>
                <a:latin typeface="+mj-lt"/>
              </a:rPr>
              <a:t> Total Spent </a:t>
            </a:r>
            <a:r>
              <a:rPr lang="en-ID" sz="1200" b="0" i="0" dirty="0" err="1">
                <a:solidFill>
                  <a:srgbClr val="212121"/>
                </a:solidFill>
                <a:effectLst/>
                <a:latin typeface="+mj-lt"/>
              </a:rPr>
              <a:t>dimana</a:t>
            </a:r>
            <a:r>
              <a:rPr lang="en-ID" sz="1200" b="0" i="0" dirty="0">
                <a:solidFill>
                  <a:srgbClr val="212121"/>
                </a:solidFill>
                <a:effectLst/>
                <a:latin typeface="+mj-lt"/>
              </a:rPr>
              <a:t> customer </a:t>
            </a:r>
            <a:r>
              <a:rPr lang="en-ID" sz="1200" b="0" i="0" dirty="0" err="1">
                <a:solidFill>
                  <a:srgbClr val="212121"/>
                </a:solidFill>
                <a:effectLst/>
                <a:latin typeface="+mj-lt"/>
              </a:rPr>
              <a:t>dengan</a:t>
            </a:r>
            <a:r>
              <a:rPr lang="en-ID" sz="1200" b="0" i="0" dirty="0">
                <a:solidFill>
                  <a:srgbClr val="212121"/>
                </a:solidFill>
                <a:effectLst/>
                <a:latin typeface="+mj-lt"/>
              </a:rPr>
              <a:t> Income yang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tinggi</a:t>
            </a:r>
            <a:r>
              <a:rPr lang="en-ID" sz="1200" b="0" i="0" dirty="0">
                <a:solidFill>
                  <a:srgbClr val="212121"/>
                </a:solidFill>
                <a:effectLst/>
                <a:latin typeface="+mj-lt"/>
              </a:rPr>
              <a:t> </a:t>
            </a:r>
            <a:r>
              <a:rPr lang="en-ID" sz="1200" b="0" i="0" dirty="0" err="1">
                <a:solidFill>
                  <a:srgbClr val="212121"/>
                </a:solidFill>
                <a:effectLst/>
                <a:latin typeface="+mj-lt"/>
              </a:rPr>
              <a:t>cenderung</a:t>
            </a:r>
            <a:r>
              <a:rPr lang="en-ID" sz="1200" b="0" i="0" dirty="0">
                <a:solidFill>
                  <a:srgbClr val="212121"/>
                </a:solidFill>
                <a:effectLst/>
                <a:latin typeface="+mj-lt"/>
              </a:rPr>
              <a:t> </a:t>
            </a:r>
            <a:r>
              <a:rPr lang="en-ID" sz="1200" b="0" i="0" dirty="0" err="1">
                <a:solidFill>
                  <a:srgbClr val="212121"/>
                </a:solidFill>
                <a:effectLst/>
                <a:latin typeface="+mj-lt"/>
              </a:rPr>
              <a:t>bertransaksi</a:t>
            </a:r>
            <a:r>
              <a:rPr lang="en-ID" sz="1200" b="0" i="0" dirty="0">
                <a:solidFill>
                  <a:srgbClr val="212121"/>
                </a:solidFill>
                <a:effectLst/>
                <a:latin typeface="+mj-lt"/>
              </a:rPr>
              <a:t>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banyak</a:t>
            </a:r>
            <a:r>
              <a:rPr lang="en-ID" sz="1200" b="0" i="0" dirty="0">
                <a:solidFill>
                  <a:srgbClr val="212121"/>
                </a:solidFill>
                <a:effectLst/>
                <a:latin typeface="+mj-lt"/>
              </a:rPr>
              <a:t>.</a:t>
            </a:r>
          </a:p>
        </p:txBody>
      </p:sp>
      <p:pic>
        <p:nvPicPr>
          <p:cNvPr id="1028" name="Picture 4">
            <a:extLst>
              <a:ext uri="{FF2B5EF4-FFF2-40B4-BE49-F238E27FC236}">
                <a16:creationId xmlns:a16="http://schemas.microsoft.com/office/drawing/2014/main" id="{954C06A6-10B7-A33D-0148-3B31AD7E8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51" y="1124632"/>
            <a:ext cx="4837485" cy="268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8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4"/>
            </a:pPr>
            <a:r>
              <a:rPr lang="en" sz="1500" b="1" dirty="0">
                <a:solidFill>
                  <a:schemeClr val="dk1"/>
                </a:solidFill>
              </a:rPr>
              <a:t>Total Minors vs Conversion Rate</a:t>
            </a: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500" b="1" dirty="0">
              <a:solidFill>
                <a:schemeClr val="dk1"/>
              </a:solidFill>
            </a:endParaRPr>
          </a:p>
          <a:p>
            <a:pPr marL="476250" lvl="0" algn="l" rtl="0">
              <a:spcBef>
                <a:spcPts val="0"/>
              </a:spcBef>
              <a:spcAft>
                <a:spcPts val="0"/>
              </a:spcAft>
              <a:buClr>
                <a:schemeClr val="dk1"/>
              </a:buClr>
              <a:buSzPts val="1500"/>
              <a:buAutoNum type="arabicPeriod" startAt="4"/>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7" name="TextBox 6">
            <a:extLst>
              <a:ext uri="{FF2B5EF4-FFF2-40B4-BE49-F238E27FC236}">
                <a16:creationId xmlns:a16="http://schemas.microsoft.com/office/drawing/2014/main" id="{DEC4430B-672B-2AE7-8FD2-30CBC8E86A91}"/>
              </a:ext>
            </a:extLst>
          </p:cNvPr>
          <p:cNvSpPr txBox="1"/>
          <p:nvPr/>
        </p:nvSpPr>
        <p:spPr>
          <a:xfrm>
            <a:off x="5092012" y="1097168"/>
            <a:ext cx="3896138" cy="1938992"/>
          </a:xfrm>
          <a:prstGeom prst="rect">
            <a:avLst/>
          </a:prstGeom>
          <a:noFill/>
        </p:spPr>
        <p:txBody>
          <a:bodyPr wrap="square" rtlCol="0">
            <a:spAutoFit/>
          </a:bodyPr>
          <a:lstStyle/>
          <a:p>
            <a:pPr algn="l"/>
            <a:r>
              <a:rPr lang="en-ID" sz="1200" b="0" i="0" dirty="0">
                <a:solidFill>
                  <a:srgbClr val="212121"/>
                </a:solidFill>
                <a:effectLst/>
                <a:latin typeface="+mj-lt"/>
              </a:rPr>
              <a:t>Dari plot di </a:t>
            </a:r>
            <a:r>
              <a:rPr lang="en-ID" sz="1200" b="0" i="0" dirty="0" err="1">
                <a:solidFill>
                  <a:srgbClr val="212121"/>
                </a:solidFill>
                <a:effectLst/>
                <a:latin typeface="+mj-lt"/>
              </a:rPr>
              <a:t>samping</a:t>
            </a:r>
            <a:r>
              <a:rPr lang="en-ID" sz="1200" b="0" i="0" dirty="0">
                <a:solidFill>
                  <a:srgbClr val="212121"/>
                </a:solidFill>
                <a:effectLst/>
                <a:latin typeface="+mj-lt"/>
              </a:rPr>
              <a:t>, </a:t>
            </a:r>
            <a:r>
              <a:rPr lang="en-ID" sz="1200" b="0" i="0" dirty="0" err="1">
                <a:solidFill>
                  <a:srgbClr val="212121"/>
                </a:solidFill>
                <a:effectLst/>
                <a:latin typeface="+mj-lt"/>
              </a:rPr>
              <a:t>terlihat</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a:t>
            </a:r>
            <a:r>
              <a:rPr lang="en-ID" sz="1200" b="0" i="0" dirty="0" err="1">
                <a:solidFill>
                  <a:srgbClr val="212121"/>
                </a:solidFill>
                <a:effectLst/>
                <a:latin typeface="+mj-lt"/>
              </a:rPr>
              <a:t>semakin</a:t>
            </a:r>
            <a:r>
              <a:rPr lang="en-ID" sz="1200" b="0" i="0" dirty="0">
                <a:solidFill>
                  <a:srgbClr val="212121"/>
                </a:solidFill>
                <a:effectLst/>
                <a:latin typeface="+mj-lt"/>
              </a:rPr>
              <a:t> </a:t>
            </a:r>
            <a:r>
              <a:rPr lang="en-ID" sz="1200" b="0" i="0" dirty="0" err="1">
                <a:solidFill>
                  <a:srgbClr val="212121"/>
                </a:solidFill>
                <a:effectLst/>
                <a:latin typeface="+mj-lt"/>
              </a:rPr>
              <a:t>sedikit</a:t>
            </a:r>
            <a:r>
              <a:rPr lang="en-ID" sz="1200" b="0" i="0" dirty="0">
                <a:solidFill>
                  <a:srgbClr val="212121"/>
                </a:solidFill>
                <a:effectLst/>
                <a:latin typeface="+mj-lt"/>
              </a:rPr>
              <a:t> minors (</a:t>
            </a:r>
            <a:r>
              <a:rPr lang="en-ID" sz="1200" b="0" i="0" dirty="0" err="1">
                <a:solidFill>
                  <a:srgbClr val="212121"/>
                </a:solidFill>
                <a:effectLst/>
                <a:latin typeface="+mj-lt"/>
              </a:rPr>
              <a:t>anak</a:t>
            </a:r>
            <a:r>
              <a:rPr lang="en-ID" sz="1200" b="0" i="0" dirty="0">
                <a:solidFill>
                  <a:srgbClr val="212121"/>
                </a:solidFill>
                <a:effectLst/>
                <a:latin typeface="+mj-lt"/>
              </a:rPr>
              <a:t>) di </a:t>
            </a:r>
            <a:r>
              <a:rPr lang="en-ID" sz="1200" b="0" i="0" dirty="0" err="1">
                <a:solidFill>
                  <a:srgbClr val="212121"/>
                </a:solidFill>
                <a:effectLst/>
                <a:latin typeface="+mj-lt"/>
              </a:rPr>
              <a:t>rumah</a:t>
            </a:r>
            <a:r>
              <a:rPr lang="en-ID" sz="1200" b="0" i="0" dirty="0">
                <a:solidFill>
                  <a:srgbClr val="212121"/>
                </a:solidFill>
                <a:effectLst/>
                <a:latin typeface="+mj-lt"/>
              </a:rPr>
              <a:t>, </a:t>
            </a:r>
            <a:r>
              <a:rPr lang="en-ID" sz="1200" b="0" i="0" dirty="0" err="1">
                <a:solidFill>
                  <a:srgbClr val="212121"/>
                </a:solidFill>
                <a:effectLst/>
                <a:latin typeface="+mj-lt"/>
              </a:rPr>
              <a:t>maka</a:t>
            </a:r>
            <a:r>
              <a:rPr lang="en-ID" sz="1200" b="0" i="0" dirty="0">
                <a:solidFill>
                  <a:srgbClr val="212121"/>
                </a:solidFill>
                <a:effectLst/>
                <a:latin typeface="+mj-lt"/>
              </a:rPr>
              <a:t> conversion rate customer </a:t>
            </a:r>
            <a:r>
              <a:rPr lang="en-ID" sz="1200" b="0" i="0" dirty="0" err="1">
                <a:solidFill>
                  <a:srgbClr val="212121"/>
                </a:solidFill>
                <a:effectLst/>
                <a:latin typeface="+mj-lt"/>
              </a:rPr>
              <a:t>akan</a:t>
            </a:r>
            <a:r>
              <a:rPr lang="en-ID" sz="1200" b="0" i="0" dirty="0">
                <a:solidFill>
                  <a:srgbClr val="212121"/>
                </a:solidFill>
                <a:effectLst/>
                <a:latin typeface="+mj-lt"/>
              </a:rPr>
              <a:t> </a:t>
            </a:r>
            <a:r>
              <a:rPr lang="en-ID" sz="1200" b="0" i="0" dirty="0" err="1">
                <a:solidFill>
                  <a:srgbClr val="212121"/>
                </a:solidFill>
                <a:effectLst/>
                <a:latin typeface="+mj-lt"/>
              </a:rPr>
              <a:t>semakin</a:t>
            </a:r>
            <a:r>
              <a:rPr lang="en-ID" sz="1200" b="0" i="0" dirty="0">
                <a:solidFill>
                  <a:srgbClr val="212121"/>
                </a:solidFill>
                <a:effectLst/>
                <a:latin typeface="+mj-lt"/>
              </a:rPr>
              <a:t> </a:t>
            </a:r>
            <a:r>
              <a:rPr lang="en-ID" sz="1200" b="0" i="0" dirty="0" err="1">
                <a:solidFill>
                  <a:srgbClr val="212121"/>
                </a:solidFill>
                <a:effectLst/>
                <a:latin typeface="+mj-lt"/>
              </a:rPr>
              <a:t>tinggi</a:t>
            </a:r>
            <a:r>
              <a:rPr lang="en-ID" sz="1200" b="0" i="0" dirty="0">
                <a:solidFill>
                  <a:srgbClr val="212121"/>
                </a:solidFill>
                <a:effectLst/>
                <a:latin typeface="+mj-lt"/>
              </a:rPr>
              <a:t> dan </a:t>
            </a:r>
            <a:r>
              <a:rPr lang="en-ID" sz="1200" b="0" i="0" dirty="0" err="1">
                <a:solidFill>
                  <a:srgbClr val="212121"/>
                </a:solidFill>
                <a:effectLst/>
                <a:latin typeface="+mj-lt"/>
              </a:rPr>
              <a:t>kebanyakan</a:t>
            </a:r>
            <a:r>
              <a:rPr lang="en-ID" sz="1200" b="0" i="0" dirty="0">
                <a:solidFill>
                  <a:srgbClr val="212121"/>
                </a:solidFill>
                <a:effectLst/>
                <a:latin typeface="+mj-lt"/>
              </a:rPr>
              <a:t> </a:t>
            </a:r>
            <a:r>
              <a:rPr lang="en-ID" sz="1200" b="0" i="0" dirty="0" err="1">
                <a:solidFill>
                  <a:srgbClr val="212121"/>
                </a:solidFill>
                <a:effectLst/>
                <a:latin typeface="+mj-lt"/>
              </a:rPr>
              <a:t>dari</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High Spender </a:t>
            </a:r>
            <a:r>
              <a:rPr lang="en-ID" sz="1200" b="0" i="0" dirty="0" err="1">
                <a:solidFill>
                  <a:srgbClr val="212121"/>
                </a:solidFill>
                <a:effectLst/>
                <a:latin typeface="+mj-lt"/>
              </a:rPr>
              <a:t>tidak</a:t>
            </a:r>
            <a:r>
              <a:rPr lang="en-ID" sz="1200" b="0" i="0" dirty="0">
                <a:solidFill>
                  <a:srgbClr val="212121"/>
                </a:solidFill>
                <a:effectLst/>
                <a:latin typeface="+mj-lt"/>
              </a:rPr>
              <a:t> </a:t>
            </a:r>
            <a:r>
              <a:rPr lang="en-ID" sz="1200" b="0" i="0" dirty="0" err="1">
                <a:solidFill>
                  <a:srgbClr val="212121"/>
                </a:solidFill>
                <a:effectLst/>
                <a:latin typeface="+mj-lt"/>
              </a:rPr>
              <a:t>memiliki</a:t>
            </a:r>
            <a:r>
              <a:rPr lang="en-ID" sz="1200" b="0" i="0" dirty="0">
                <a:solidFill>
                  <a:srgbClr val="212121"/>
                </a:solidFill>
                <a:effectLst/>
                <a:latin typeface="+mj-lt"/>
              </a:rPr>
              <a:t> </a:t>
            </a:r>
            <a:r>
              <a:rPr lang="en-ID" sz="1200" b="0" i="0" dirty="0" err="1">
                <a:solidFill>
                  <a:srgbClr val="212121"/>
                </a:solidFill>
                <a:effectLst/>
                <a:latin typeface="+mj-lt"/>
              </a:rPr>
              <a:t>atau</a:t>
            </a:r>
            <a:r>
              <a:rPr lang="en-ID" sz="1200" b="0" i="0" dirty="0">
                <a:solidFill>
                  <a:srgbClr val="212121"/>
                </a:solidFill>
                <a:effectLst/>
                <a:latin typeface="+mj-lt"/>
              </a:rPr>
              <a:t> </a:t>
            </a:r>
            <a:r>
              <a:rPr lang="en-ID" sz="1200" b="0" i="0" dirty="0" err="1">
                <a:solidFill>
                  <a:srgbClr val="212121"/>
                </a:solidFill>
                <a:effectLst/>
                <a:latin typeface="+mj-lt"/>
              </a:rPr>
              <a:t>hanya</a:t>
            </a:r>
            <a:r>
              <a:rPr lang="en-ID" sz="1200" b="0" i="0" dirty="0">
                <a:solidFill>
                  <a:srgbClr val="212121"/>
                </a:solidFill>
                <a:effectLst/>
                <a:latin typeface="+mj-lt"/>
              </a:rPr>
              <a:t> </a:t>
            </a:r>
            <a:r>
              <a:rPr lang="en-ID" sz="1200" b="0" i="0" dirty="0" err="1">
                <a:solidFill>
                  <a:srgbClr val="212121"/>
                </a:solidFill>
                <a:effectLst/>
                <a:latin typeface="+mj-lt"/>
              </a:rPr>
              <a:t>memiliki</a:t>
            </a:r>
            <a:r>
              <a:rPr lang="en-ID" sz="1200" b="0" i="0" dirty="0">
                <a:solidFill>
                  <a:srgbClr val="212121"/>
                </a:solidFill>
                <a:effectLst/>
                <a:latin typeface="+mj-lt"/>
              </a:rPr>
              <a:t> 1 </a:t>
            </a:r>
            <a:r>
              <a:rPr lang="en-ID" sz="1200" b="0" i="0" dirty="0" err="1">
                <a:solidFill>
                  <a:srgbClr val="212121"/>
                </a:solidFill>
                <a:effectLst/>
                <a:latin typeface="+mj-lt"/>
              </a:rPr>
              <a:t>anak</a:t>
            </a:r>
            <a:r>
              <a:rPr lang="en-ID" sz="1200" b="0" i="0" dirty="0">
                <a:solidFill>
                  <a:srgbClr val="212121"/>
                </a:solidFill>
                <a:effectLst/>
                <a:latin typeface="+mj-lt"/>
              </a:rPr>
              <a:t>. </a:t>
            </a:r>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bisnis</a:t>
            </a:r>
            <a:r>
              <a:rPr lang="en-ID" sz="1200" b="0" i="0" dirty="0">
                <a:solidFill>
                  <a:srgbClr val="212121"/>
                </a:solidFill>
                <a:effectLst/>
                <a:latin typeface="+mj-lt"/>
              </a:rPr>
              <a:t> yang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diberikan</a:t>
            </a:r>
            <a:r>
              <a:rPr lang="en-ID" sz="1200" b="0" i="0" dirty="0">
                <a:solidFill>
                  <a:srgbClr val="212121"/>
                </a:solidFill>
                <a:effectLst/>
                <a:latin typeface="+mj-lt"/>
              </a:rPr>
              <a:t> </a:t>
            </a:r>
            <a:r>
              <a:rPr lang="en-ID" sz="1200" b="0" i="0" dirty="0" err="1">
                <a:solidFill>
                  <a:srgbClr val="212121"/>
                </a:solidFill>
                <a:effectLst/>
                <a:latin typeface="+mj-lt"/>
              </a:rPr>
              <a:t>yaitu</a:t>
            </a:r>
            <a:r>
              <a:rPr lang="en-ID" sz="1200" b="0" i="0" dirty="0">
                <a:solidFill>
                  <a:srgbClr val="212121"/>
                </a:solidFill>
                <a:effectLst/>
                <a:latin typeface="+mj-lt"/>
              </a:rPr>
              <a:t> </a:t>
            </a:r>
            <a:r>
              <a:rPr lang="en-ID" sz="1200" b="0" i="0" dirty="0" err="1">
                <a:solidFill>
                  <a:srgbClr val="212121"/>
                </a:solidFill>
                <a:effectLst/>
                <a:latin typeface="+mj-lt"/>
              </a:rPr>
              <a:t>karena</a:t>
            </a:r>
            <a:r>
              <a:rPr lang="en-ID" sz="1200" b="0" i="0" dirty="0">
                <a:solidFill>
                  <a:srgbClr val="212121"/>
                </a:solidFill>
                <a:effectLst/>
                <a:latin typeface="+mj-lt"/>
              </a:rPr>
              <a:t> </a:t>
            </a:r>
            <a:r>
              <a:rPr lang="en-ID" sz="1200" b="0" i="0" dirty="0" err="1">
                <a:solidFill>
                  <a:srgbClr val="212121"/>
                </a:solidFill>
                <a:effectLst/>
                <a:latin typeface="+mj-lt"/>
              </a:rPr>
              <a:t>minimnya</a:t>
            </a:r>
            <a:r>
              <a:rPr lang="en-ID" sz="1200" b="0" i="0" dirty="0">
                <a:solidFill>
                  <a:srgbClr val="212121"/>
                </a:solidFill>
                <a:effectLst/>
                <a:latin typeface="+mj-lt"/>
              </a:rPr>
              <a:t> conversion rate </a:t>
            </a:r>
            <a:r>
              <a:rPr lang="en-ID" sz="1200" b="0" i="0" dirty="0" err="1">
                <a:solidFill>
                  <a:srgbClr val="212121"/>
                </a:solidFill>
                <a:effectLst/>
                <a:latin typeface="+mj-lt"/>
              </a:rPr>
              <a:t>untuk</a:t>
            </a:r>
            <a:r>
              <a:rPr lang="en-ID" sz="1200" b="0" i="0" dirty="0">
                <a:solidFill>
                  <a:srgbClr val="212121"/>
                </a:solidFill>
                <a:effectLst/>
                <a:latin typeface="+mj-lt"/>
              </a:rPr>
              <a:t> customer yang </a:t>
            </a:r>
            <a:r>
              <a:rPr lang="en-ID" sz="1200" b="0" i="0" dirty="0" err="1">
                <a:solidFill>
                  <a:srgbClr val="212121"/>
                </a:solidFill>
                <a:effectLst/>
                <a:latin typeface="+mj-lt"/>
              </a:rPr>
              <a:t>memiliki</a:t>
            </a:r>
            <a:r>
              <a:rPr lang="en-ID" sz="1200" b="0" i="0" dirty="0">
                <a:solidFill>
                  <a:srgbClr val="212121"/>
                </a:solidFill>
                <a:effectLst/>
                <a:latin typeface="+mj-lt"/>
              </a:rPr>
              <a:t> 2 </a:t>
            </a:r>
            <a:r>
              <a:rPr lang="en-ID" sz="1200" b="0" i="0" dirty="0" err="1">
                <a:solidFill>
                  <a:srgbClr val="212121"/>
                </a:solidFill>
                <a:effectLst/>
                <a:latin typeface="+mj-lt"/>
              </a:rPr>
              <a:t>anak</a:t>
            </a:r>
            <a:r>
              <a:rPr lang="en-ID" sz="1200" b="0" i="0" dirty="0">
                <a:solidFill>
                  <a:srgbClr val="212121"/>
                </a:solidFill>
                <a:effectLst/>
                <a:latin typeface="+mj-lt"/>
              </a:rPr>
              <a:t> </a:t>
            </a:r>
            <a:r>
              <a:rPr lang="en-ID" sz="1200" b="0" i="0" dirty="0" err="1">
                <a:solidFill>
                  <a:srgbClr val="212121"/>
                </a:solidFill>
                <a:effectLst/>
                <a:latin typeface="+mj-lt"/>
              </a:rPr>
              <a:t>atau</a:t>
            </a:r>
            <a:r>
              <a:rPr lang="en-ID" sz="1200" b="0" i="0" dirty="0">
                <a:solidFill>
                  <a:srgbClr val="212121"/>
                </a:solidFill>
                <a:effectLst/>
                <a:latin typeface="+mj-lt"/>
              </a:rPr>
              <a:t>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maka</a:t>
            </a:r>
            <a:r>
              <a:rPr lang="en-ID" sz="1200" b="0" i="0" dirty="0">
                <a:solidFill>
                  <a:srgbClr val="212121"/>
                </a:solidFill>
                <a:effectLst/>
                <a:latin typeface="+mj-lt"/>
              </a:rPr>
              <a:t> </a:t>
            </a:r>
            <a:r>
              <a:rPr lang="en-ID" sz="1200" b="0" i="0" dirty="0" err="1">
                <a:solidFill>
                  <a:srgbClr val="212121"/>
                </a:solidFill>
                <a:effectLst/>
                <a:latin typeface="+mj-lt"/>
              </a:rPr>
              <a:t>direkomendasikan</a:t>
            </a:r>
            <a:r>
              <a:rPr lang="en-ID" sz="1200" b="0" i="0" dirty="0">
                <a:solidFill>
                  <a:srgbClr val="212121"/>
                </a:solidFill>
                <a:effectLst/>
                <a:latin typeface="+mj-lt"/>
              </a:rPr>
              <a:t> </a:t>
            </a:r>
            <a:r>
              <a:rPr lang="en-ID" sz="1200" b="0" i="0" dirty="0" err="1">
                <a:solidFill>
                  <a:srgbClr val="212121"/>
                </a:solidFill>
                <a:effectLst/>
                <a:latin typeface="+mj-lt"/>
              </a:rPr>
              <a:t>untuk</a:t>
            </a:r>
            <a:r>
              <a:rPr lang="en-ID" sz="1200" b="0" i="0" dirty="0">
                <a:solidFill>
                  <a:srgbClr val="212121"/>
                </a:solidFill>
                <a:effectLst/>
                <a:latin typeface="+mj-lt"/>
              </a:rPr>
              <a:t> </a:t>
            </a:r>
            <a:r>
              <a:rPr lang="en-ID" sz="1200" b="0" i="0" dirty="0" err="1">
                <a:solidFill>
                  <a:srgbClr val="212121"/>
                </a:solidFill>
                <a:effectLst/>
                <a:latin typeface="+mj-lt"/>
              </a:rPr>
              <a:t>menambah</a:t>
            </a:r>
            <a:r>
              <a:rPr lang="en-ID" sz="1200" b="0" i="0" dirty="0">
                <a:solidFill>
                  <a:srgbClr val="212121"/>
                </a:solidFill>
                <a:effectLst/>
                <a:latin typeface="+mj-lt"/>
              </a:rPr>
              <a:t> </a:t>
            </a:r>
            <a:r>
              <a:rPr lang="en-ID" sz="1200" b="0" i="0" dirty="0" err="1">
                <a:solidFill>
                  <a:srgbClr val="212121"/>
                </a:solidFill>
                <a:effectLst/>
                <a:latin typeface="+mj-lt"/>
              </a:rPr>
              <a:t>produk-produk</a:t>
            </a:r>
            <a:r>
              <a:rPr lang="en-ID" sz="1200" b="0" i="0" dirty="0">
                <a:solidFill>
                  <a:srgbClr val="212121"/>
                </a:solidFill>
                <a:effectLst/>
                <a:latin typeface="+mj-lt"/>
              </a:rPr>
              <a:t> </a:t>
            </a:r>
            <a:r>
              <a:rPr lang="en-ID" sz="1200" b="0" i="0" dirty="0" err="1">
                <a:solidFill>
                  <a:srgbClr val="212121"/>
                </a:solidFill>
                <a:effectLst/>
                <a:latin typeface="+mj-lt"/>
              </a:rPr>
              <a:t>perlengkapan</a:t>
            </a:r>
            <a:r>
              <a:rPr lang="en-ID" sz="1200" b="0" i="0" dirty="0">
                <a:solidFill>
                  <a:srgbClr val="212121"/>
                </a:solidFill>
                <a:effectLst/>
                <a:latin typeface="+mj-lt"/>
              </a:rPr>
              <a:t> </a:t>
            </a:r>
            <a:r>
              <a:rPr lang="en-ID" sz="1200" b="0" i="0" dirty="0" err="1">
                <a:solidFill>
                  <a:srgbClr val="212121"/>
                </a:solidFill>
                <a:effectLst/>
                <a:latin typeface="+mj-lt"/>
              </a:rPr>
              <a:t>anak</a:t>
            </a:r>
            <a:r>
              <a:rPr lang="en-ID" sz="1200" b="0" i="0" dirty="0">
                <a:solidFill>
                  <a:srgbClr val="212121"/>
                </a:solidFill>
                <a:effectLst/>
                <a:latin typeface="+mj-lt"/>
              </a:rPr>
              <a:t> </a:t>
            </a:r>
            <a:r>
              <a:rPr lang="en-ID" sz="1200" b="0" i="0" dirty="0" err="1">
                <a:solidFill>
                  <a:srgbClr val="212121"/>
                </a:solidFill>
                <a:effectLst/>
                <a:latin typeface="+mj-lt"/>
              </a:rPr>
              <a:t>atau</a:t>
            </a:r>
            <a:r>
              <a:rPr lang="en-ID" sz="1200" b="0" i="0" dirty="0">
                <a:solidFill>
                  <a:srgbClr val="212121"/>
                </a:solidFill>
                <a:effectLst/>
                <a:latin typeface="+mj-lt"/>
              </a:rPr>
              <a:t> </a:t>
            </a:r>
            <a:r>
              <a:rPr lang="en-ID" sz="1200" b="0" i="0" dirty="0" err="1">
                <a:solidFill>
                  <a:srgbClr val="212121"/>
                </a:solidFill>
                <a:effectLst/>
                <a:latin typeface="+mj-lt"/>
              </a:rPr>
              <a:t>remaja</a:t>
            </a:r>
            <a:r>
              <a:rPr lang="en-ID" sz="1200" b="0" i="0" dirty="0">
                <a:solidFill>
                  <a:srgbClr val="212121"/>
                </a:solidFill>
                <a:effectLst/>
                <a:latin typeface="+mj-lt"/>
              </a:rPr>
              <a:t> </a:t>
            </a:r>
            <a:r>
              <a:rPr lang="en-ID" sz="1200" b="0" i="0" dirty="0" err="1">
                <a:solidFill>
                  <a:srgbClr val="212121"/>
                </a:solidFill>
                <a:effectLst/>
                <a:latin typeface="+mj-lt"/>
              </a:rPr>
              <a:t>kepada</a:t>
            </a:r>
            <a:r>
              <a:rPr lang="en-ID" sz="1200" b="0" i="0" dirty="0">
                <a:solidFill>
                  <a:srgbClr val="212121"/>
                </a:solidFill>
                <a:effectLst/>
                <a:latin typeface="+mj-lt"/>
              </a:rPr>
              <a:t> customer yang </a:t>
            </a:r>
            <a:r>
              <a:rPr lang="en-ID" sz="1200" b="0" i="0" dirty="0" err="1">
                <a:solidFill>
                  <a:srgbClr val="212121"/>
                </a:solidFill>
                <a:effectLst/>
                <a:latin typeface="+mj-lt"/>
              </a:rPr>
              <a:t>memiliki</a:t>
            </a:r>
            <a:r>
              <a:rPr lang="en-ID" sz="1200" b="0" i="0" dirty="0">
                <a:solidFill>
                  <a:srgbClr val="212121"/>
                </a:solidFill>
                <a:effectLst/>
                <a:latin typeface="+mj-lt"/>
              </a:rPr>
              <a:t> </a:t>
            </a:r>
            <a:r>
              <a:rPr lang="en-ID" sz="1200" b="0" i="0" dirty="0" err="1">
                <a:solidFill>
                  <a:srgbClr val="212121"/>
                </a:solidFill>
                <a:effectLst/>
                <a:latin typeface="+mj-lt"/>
              </a:rPr>
              <a:t>anak</a:t>
            </a:r>
            <a:r>
              <a:rPr lang="en-ID" sz="1200" b="0" i="0" dirty="0">
                <a:solidFill>
                  <a:srgbClr val="212121"/>
                </a:solidFill>
                <a:effectLst/>
                <a:latin typeface="+mj-lt"/>
              </a:rPr>
              <a:t>.</a:t>
            </a:r>
          </a:p>
        </p:txBody>
      </p:sp>
      <p:pic>
        <p:nvPicPr>
          <p:cNvPr id="3074" name="Picture 2" descr="heeITb9FAAAAAElFTkSuQmCC (891×485)">
            <a:extLst>
              <a:ext uri="{FF2B5EF4-FFF2-40B4-BE49-F238E27FC236}">
                <a16:creationId xmlns:a16="http://schemas.microsoft.com/office/drawing/2014/main" id="{D15E2EB7-CDF7-9F76-9582-E438F6C80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1" y="1097168"/>
            <a:ext cx="4699644" cy="255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54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5"/>
            </a:pPr>
            <a:r>
              <a:rPr lang="en" sz="1500" b="1" dirty="0">
                <a:solidFill>
                  <a:schemeClr val="dk1"/>
                </a:solidFill>
              </a:rPr>
              <a:t>Total Anak dan Remaja dari setiap Cluster</a:t>
            </a: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500" b="1" dirty="0">
              <a:solidFill>
                <a:schemeClr val="dk1"/>
              </a:solidFill>
            </a:endParaRPr>
          </a:p>
          <a:p>
            <a:pPr marL="476250" lvl="0" algn="l" rtl="0">
              <a:spcBef>
                <a:spcPts val="0"/>
              </a:spcBef>
              <a:spcAft>
                <a:spcPts val="0"/>
              </a:spcAft>
              <a:buClr>
                <a:schemeClr val="dk1"/>
              </a:buClr>
              <a:buSzPts val="1500"/>
              <a:buAutoNum type="arabicPeriod" startAt="5"/>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7" name="TextBox 6">
            <a:extLst>
              <a:ext uri="{FF2B5EF4-FFF2-40B4-BE49-F238E27FC236}">
                <a16:creationId xmlns:a16="http://schemas.microsoft.com/office/drawing/2014/main" id="{DEC4430B-672B-2AE7-8FD2-30CBC8E86A91}"/>
              </a:ext>
            </a:extLst>
          </p:cNvPr>
          <p:cNvSpPr txBox="1"/>
          <p:nvPr/>
        </p:nvSpPr>
        <p:spPr>
          <a:xfrm>
            <a:off x="4755835" y="1211468"/>
            <a:ext cx="3896138" cy="1938992"/>
          </a:xfrm>
          <a:prstGeom prst="rect">
            <a:avLst/>
          </a:prstGeom>
          <a:noFill/>
        </p:spPr>
        <p:txBody>
          <a:bodyPr wrap="square" rtlCol="0">
            <a:spAutoFit/>
          </a:bodyPr>
          <a:lstStyle/>
          <a:p>
            <a:pPr algn="l"/>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bisnis</a:t>
            </a:r>
            <a:r>
              <a:rPr lang="en-ID" sz="1200" b="0" i="0" dirty="0">
                <a:solidFill>
                  <a:srgbClr val="212121"/>
                </a:solidFill>
                <a:effectLst/>
                <a:latin typeface="+mj-lt"/>
              </a:rPr>
              <a:t> </a:t>
            </a:r>
            <a:r>
              <a:rPr lang="en-ID" sz="1200" b="0" i="0" dirty="0" err="1">
                <a:solidFill>
                  <a:srgbClr val="212121"/>
                </a:solidFill>
                <a:effectLst/>
                <a:latin typeface="+mj-lt"/>
              </a:rPr>
              <a:t>untuk</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cluster:</a:t>
            </a:r>
          </a:p>
          <a:p>
            <a:pPr algn="l"/>
            <a:endParaRPr lang="en-ID" sz="1200" b="0" i="0" dirty="0">
              <a:solidFill>
                <a:srgbClr val="212121"/>
              </a:solidFill>
              <a:effectLst/>
              <a:latin typeface="+mj-lt"/>
            </a:endParaRPr>
          </a:p>
          <a:p>
            <a:pPr marL="171450" indent="-171450" algn="l">
              <a:buFont typeface="Arial" panose="020B0604020202020204" pitchFamily="34" charset="0"/>
              <a:buChar char="•"/>
            </a:pPr>
            <a:r>
              <a:rPr lang="en-ID" sz="1200" b="0" i="0" dirty="0">
                <a:solidFill>
                  <a:srgbClr val="212121"/>
                </a:solidFill>
                <a:effectLst/>
                <a:latin typeface="+mj-lt"/>
              </a:rPr>
              <a:t>Risk of Churn -&gt; </a:t>
            </a:r>
            <a:r>
              <a:rPr lang="en-ID" sz="1200" b="0" i="0" dirty="0" err="1">
                <a:solidFill>
                  <a:srgbClr val="212121"/>
                </a:solidFill>
                <a:effectLst/>
                <a:latin typeface="+mj-lt"/>
              </a:rPr>
              <a:t>memberikan</a:t>
            </a:r>
            <a:r>
              <a:rPr lang="en-ID" sz="1200" b="0" i="0" dirty="0">
                <a:solidFill>
                  <a:srgbClr val="212121"/>
                </a:solidFill>
                <a:effectLst/>
                <a:latin typeface="+mj-lt"/>
              </a:rPr>
              <a:t> </a:t>
            </a:r>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a:t>
            </a:r>
            <a:r>
              <a:rPr lang="en-ID" sz="1200" b="0" i="0" dirty="0" err="1">
                <a:solidFill>
                  <a:srgbClr val="212121"/>
                </a:solidFill>
                <a:effectLst/>
                <a:latin typeface="+mj-lt"/>
              </a:rPr>
              <a:t>perlengkapan</a:t>
            </a:r>
            <a:r>
              <a:rPr lang="en-ID" sz="1200" b="0" i="0" dirty="0">
                <a:solidFill>
                  <a:srgbClr val="212121"/>
                </a:solidFill>
                <a:effectLst/>
                <a:latin typeface="+mj-lt"/>
              </a:rPr>
              <a:t> </a:t>
            </a:r>
            <a:r>
              <a:rPr lang="en-ID" sz="1200" b="0" i="0" dirty="0" err="1">
                <a:solidFill>
                  <a:srgbClr val="212121"/>
                </a:solidFill>
                <a:effectLst/>
                <a:latin typeface="+mj-lt"/>
              </a:rPr>
              <a:t>anak</a:t>
            </a:r>
            <a:r>
              <a:rPr lang="en-ID" sz="1200" b="0" i="0" dirty="0">
                <a:solidFill>
                  <a:srgbClr val="212121"/>
                </a:solidFill>
                <a:effectLst/>
                <a:latin typeface="+mj-lt"/>
              </a:rPr>
              <a:t>.</a:t>
            </a:r>
          </a:p>
          <a:p>
            <a:pPr marL="171450" indent="-171450" algn="l">
              <a:buFont typeface="Arial" panose="020B0604020202020204" pitchFamily="34" charset="0"/>
              <a:buChar char="•"/>
            </a:pPr>
            <a:r>
              <a:rPr lang="en-ID" sz="1200" b="0" i="0" dirty="0">
                <a:solidFill>
                  <a:srgbClr val="212121"/>
                </a:solidFill>
                <a:effectLst/>
                <a:latin typeface="+mj-lt"/>
              </a:rPr>
              <a:t>Low Spender -&gt; </a:t>
            </a:r>
            <a:r>
              <a:rPr lang="en-ID" sz="1200" b="0" i="0" dirty="0" err="1">
                <a:solidFill>
                  <a:srgbClr val="212121"/>
                </a:solidFill>
                <a:effectLst/>
                <a:latin typeface="+mj-lt"/>
              </a:rPr>
              <a:t>memberikan</a:t>
            </a:r>
            <a:r>
              <a:rPr lang="en-ID" sz="1200" b="0" i="0" dirty="0">
                <a:solidFill>
                  <a:srgbClr val="212121"/>
                </a:solidFill>
                <a:effectLst/>
                <a:latin typeface="+mj-lt"/>
              </a:rPr>
              <a:t> </a:t>
            </a:r>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a:t>
            </a:r>
            <a:r>
              <a:rPr lang="en-ID" sz="1200" b="0" i="0" dirty="0" err="1">
                <a:solidFill>
                  <a:srgbClr val="212121"/>
                </a:solidFill>
                <a:effectLst/>
                <a:latin typeface="+mj-lt"/>
              </a:rPr>
              <a:t>anak</a:t>
            </a:r>
            <a:r>
              <a:rPr lang="en-ID" sz="1200" b="0" i="0" dirty="0">
                <a:solidFill>
                  <a:srgbClr val="212121"/>
                </a:solidFill>
                <a:effectLst/>
                <a:latin typeface="+mj-lt"/>
              </a:rPr>
              <a:t> dan </a:t>
            </a:r>
            <a:r>
              <a:rPr lang="en-ID" sz="1200" b="0" i="0" dirty="0" err="1">
                <a:solidFill>
                  <a:srgbClr val="212121"/>
                </a:solidFill>
                <a:effectLst/>
                <a:latin typeface="+mj-lt"/>
              </a:rPr>
              <a:t>remaja</a:t>
            </a:r>
            <a:r>
              <a:rPr lang="en-ID" sz="1200" b="0" i="0" dirty="0">
                <a:solidFill>
                  <a:srgbClr val="212121"/>
                </a:solidFill>
                <a:effectLst/>
                <a:latin typeface="+mj-lt"/>
              </a:rPr>
              <a:t>.</a:t>
            </a:r>
          </a:p>
          <a:p>
            <a:pPr marL="171450" indent="-171450" algn="l">
              <a:buFont typeface="Arial" panose="020B0604020202020204" pitchFamily="34" charset="0"/>
              <a:buChar char="•"/>
            </a:pPr>
            <a:r>
              <a:rPr lang="en-ID" sz="1200" b="0" i="0" dirty="0">
                <a:solidFill>
                  <a:srgbClr val="212121"/>
                </a:solidFill>
                <a:effectLst/>
                <a:latin typeface="+mj-lt"/>
              </a:rPr>
              <a:t>Medium Spender -&gt; </a:t>
            </a:r>
            <a:r>
              <a:rPr lang="en-ID" sz="1200" b="0" i="0" dirty="0" err="1">
                <a:solidFill>
                  <a:srgbClr val="212121"/>
                </a:solidFill>
                <a:effectLst/>
                <a:latin typeface="+mj-lt"/>
              </a:rPr>
              <a:t>memberikan</a:t>
            </a:r>
            <a:r>
              <a:rPr lang="en-ID" sz="1200" b="0" i="0" dirty="0">
                <a:solidFill>
                  <a:srgbClr val="212121"/>
                </a:solidFill>
                <a:effectLst/>
                <a:latin typeface="+mj-lt"/>
              </a:rPr>
              <a:t> </a:t>
            </a:r>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a:t>
            </a:r>
            <a:r>
              <a:rPr lang="en-ID" sz="1200" b="0" i="0" dirty="0" err="1">
                <a:solidFill>
                  <a:srgbClr val="212121"/>
                </a:solidFill>
                <a:effectLst/>
                <a:latin typeface="+mj-lt"/>
              </a:rPr>
              <a:t>remaja</a:t>
            </a:r>
            <a:r>
              <a:rPr lang="en-ID" sz="1200" b="0" i="0" dirty="0">
                <a:solidFill>
                  <a:srgbClr val="212121"/>
                </a:solidFill>
                <a:effectLst/>
                <a:latin typeface="+mj-lt"/>
              </a:rPr>
              <a:t>.</a:t>
            </a:r>
          </a:p>
          <a:p>
            <a:pPr marL="171450" indent="-171450" algn="l">
              <a:buFont typeface="Arial" panose="020B0604020202020204" pitchFamily="34" charset="0"/>
              <a:buChar char="•"/>
            </a:pPr>
            <a:r>
              <a:rPr lang="en-ID" sz="1200" b="0" i="0" dirty="0">
                <a:solidFill>
                  <a:srgbClr val="212121"/>
                </a:solidFill>
                <a:effectLst/>
                <a:latin typeface="+mj-lt"/>
              </a:rPr>
              <a:t>High Spender -&gt; </a:t>
            </a:r>
            <a:r>
              <a:rPr lang="en-ID" sz="1200" b="0" i="0" dirty="0" err="1">
                <a:solidFill>
                  <a:srgbClr val="212121"/>
                </a:solidFill>
                <a:effectLst/>
                <a:latin typeface="+mj-lt"/>
              </a:rPr>
              <a:t>mengurangi</a:t>
            </a:r>
            <a:r>
              <a:rPr lang="en-ID" sz="1200" b="0" i="0" dirty="0">
                <a:solidFill>
                  <a:srgbClr val="212121"/>
                </a:solidFill>
                <a:effectLst/>
                <a:latin typeface="+mj-lt"/>
              </a:rPr>
              <a:t>/</a:t>
            </a:r>
            <a:r>
              <a:rPr lang="en-ID" sz="1200" b="0" i="0" dirty="0" err="1">
                <a:solidFill>
                  <a:srgbClr val="212121"/>
                </a:solidFill>
                <a:effectLst/>
                <a:latin typeface="+mj-lt"/>
              </a:rPr>
              <a:t>tidak</a:t>
            </a:r>
            <a:r>
              <a:rPr lang="en-ID" sz="1200" b="0" i="0" dirty="0">
                <a:solidFill>
                  <a:srgbClr val="212121"/>
                </a:solidFill>
                <a:effectLst/>
                <a:latin typeface="+mj-lt"/>
              </a:rPr>
              <a:t> </a:t>
            </a:r>
            <a:r>
              <a:rPr lang="en-ID" sz="1200" b="0" i="0" dirty="0" err="1">
                <a:solidFill>
                  <a:srgbClr val="212121"/>
                </a:solidFill>
                <a:effectLst/>
                <a:latin typeface="+mj-lt"/>
              </a:rPr>
              <a:t>rekomendasi</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a:t>
            </a:r>
            <a:r>
              <a:rPr lang="en-ID" sz="1200" b="0" i="0" dirty="0" err="1">
                <a:solidFill>
                  <a:srgbClr val="212121"/>
                </a:solidFill>
                <a:effectLst/>
                <a:latin typeface="+mj-lt"/>
              </a:rPr>
              <a:t>anak</a:t>
            </a:r>
            <a:r>
              <a:rPr lang="en-ID" sz="1200" b="0" i="0" dirty="0">
                <a:solidFill>
                  <a:srgbClr val="212121"/>
                </a:solidFill>
                <a:effectLst/>
                <a:latin typeface="+mj-lt"/>
              </a:rPr>
              <a:t>.</a:t>
            </a:r>
          </a:p>
        </p:txBody>
      </p:sp>
      <p:pic>
        <p:nvPicPr>
          <p:cNvPr id="4104" name="Picture 8">
            <a:extLst>
              <a:ext uri="{FF2B5EF4-FFF2-40B4-BE49-F238E27FC236}">
                <a16:creationId xmlns:a16="http://schemas.microsoft.com/office/drawing/2014/main" id="{7898C6A4-79E4-D215-2E6D-037C6B9A7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82" y="1097168"/>
            <a:ext cx="3731559" cy="193899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585FC7D-482B-FEE8-0FDC-EF4B85AC9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81" y="3073003"/>
            <a:ext cx="3731559" cy="194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3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769CAF7D-4464-7593-D17B-A60BAFF348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Google Shape;55;p13">
            <a:extLst>
              <a:ext uri="{FF2B5EF4-FFF2-40B4-BE49-F238E27FC236}">
                <a16:creationId xmlns:a16="http://schemas.microsoft.com/office/drawing/2014/main" id="{6BA20B2D-B761-A37A-B325-AC6CE241C75B}"/>
              </a:ext>
            </a:extLst>
          </p:cNvPr>
          <p:cNvSpPr txBox="1">
            <a:spLocks noGrp="1"/>
          </p:cNvSpPr>
          <p:nvPr>
            <p:ph type="body" idx="1"/>
          </p:nvPr>
        </p:nvSpPr>
        <p:spPr>
          <a:xfrm>
            <a:off x="311700" y="617238"/>
            <a:ext cx="8520600" cy="4155462"/>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ts val="1500"/>
              <a:buFont typeface="+mj-lt"/>
              <a:buAutoNum type="arabicPeriod" startAt="6"/>
            </a:pPr>
            <a:r>
              <a:rPr lang="en" sz="1500" b="1" dirty="0">
                <a:solidFill>
                  <a:schemeClr val="dk1"/>
                </a:solidFill>
              </a:rPr>
              <a:t>Tipe Purchase dari setiap Cluster</a:t>
            </a: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500" b="1" dirty="0">
              <a:solidFill>
                <a:schemeClr val="dk1"/>
              </a:solidFill>
            </a:endParaRPr>
          </a:p>
          <a:p>
            <a:pPr marL="476250" lvl="0" algn="l" rtl="0">
              <a:spcBef>
                <a:spcPts val="0"/>
              </a:spcBef>
              <a:spcAft>
                <a:spcPts val="0"/>
              </a:spcAft>
              <a:buClr>
                <a:schemeClr val="dk1"/>
              </a:buClr>
              <a:buSzPts val="1500"/>
              <a:buAutoNum type="arabicPeriod" startAt="6"/>
            </a:pPr>
            <a:endParaRPr lang="en" sz="1200" b="1" dirty="0">
              <a:solidFill>
                <a:schemeClr val="dk1"/>
              </a:solidFill>
            </a:endParaRPr>
          </a:p>
          <a:p>
            <a:pPr marL="133350" lvl="0" indent="0" algn="l" rtl="0">
              <a:spcBef>
                <a:spcPts val="0"/>
              </a:spcBef>
              <a:spcAft>
                <a:spcPts val="0"/>
              </a:spcAft>
              <a:buClr>
                <a:schemeClr val="dk1"/>
              </a:buClr>
              <a:buSzPts val="1500"/>
              <a:buNone/>
            </a:pPr>
            <a:endParaRPr lang="en" sz="1500" b="1"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1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7" name="TextBox 6">
            <a:extLst>
              <a:ext uri="{FF2B5EF4-FFF2-40B4-BE49-F238E27FC236}">
                <a16:creationId xmlns:a16="http://schemas.microsoft.com/office/drawing/2014/main" id="{DEC4430B-672B-2AE7-8FD2-30CBC8E86A91}"/>
              </a:ext>
            </a:extLst>
          </p:cNvPr>
          <p:cNvSpPr txBox="1"/>
          <p:nvPr/>
        </p:nvSpPr>
        <p:spPr>
          <a:xfrm>
            <a:off x="5179418" y="2002472"/>
            <a:ext cx="3896138" cy="1384995"/>
          </a:xfrm>
          <a:prstGeom prst="rect">
            <a:avLst/>
          </a:prstGeom>
          <a:noFill/>
        </p:spPr>
        <p:txBody>
          <a:bodyPr wrap="square" rtlCol="0">
            <a:spAutoFit/>
          </a:bodyPr>
          <a:lstStyle/>
          <a:p>
            <a:pPr algn="l"/>
            <a:r>
              <a:rPr lang="en-ID" sz="1200" b="0" i="0" dirty="0">
                <a:solidFill>
                  <a:srgbClr val="212121"/>
                </a:solidFill>
                <a:effectLst/>
                <a:latin typeface="+mj-lt"/>
              </a:rPr>
              <a:t>Dari </a:t>
            </a:r>
            <a:r>
              <a:rPr lang="en-ID" sz="1200" b="0" i="0" dirty="0" err="1">
                <a:solidFill>
                  <a:srgbClr val="212121"/>
                </a:solidFill>
                <a:effectLst/>
                <a:latin typeface="+mj-lt"/>
              </a:rPr>
              <a:t>semua</a:t>
            </a:r>
            <a:r>
              <a:rPr lang="en-ID" sz="1200" b="0" i="0" dirty="0">
                <a:solidFill>
                  <a:srgbClr val="212121"/>
                </a:solidFill>
                <a:effectLst/>
                <a:latin typeface="+mj-lt"/>
              </a:rPr>
              <a:t> </a:t>
            </a:r>
            <a:r>
              <a:rPr lang="en-ID" sz="1200" b="0" i="0" dirty="0" err="1">
                <a:solidFill>
                  <a:srgbClr val="212121"/>
                </a:solidFill>
                <a:effectLst/>
                <a:latin typeface="+mj-lt"/>
              </a:rPr>
              <a:t>jenis</a:t>
            </a:r>
            <a:r>
              <a:rPr lang="en-ID" sz="1200" b="0" i="0" dirty="0">
                <a:solidFill>
                  <a:srgbClr val="212121"/>
                </a:solidFill>
                <a:effectLst/>
                <a:latin typeface="+mj-lt"/>
              </a:rPr>
              <a:t> </a:t>
            </a:r>
            <a:r>
              <a:rPr lang="en-ID" sz="1200" b="0" i="0" dirty="0" err="1">
                <a:solidFill>
                  <a:srgbClr val="212121"/>
                </a:solidFill>
                <a:effectLst/>
                <a:latin typeface="+mj-lt"/>
              </a:rPr>
              <a:t>metode</a:t>
            </a:r>
            <a:r>
              <a:rPr lang="en-ID" sz="1200" b="0" i="0" dirty="0">
                <a:solidFill>
                  <a:srgbClr val="212121"/>
                </a:solidFill>
                <a:effectLst/>
                <a:latin typeface="+mj-lt"/>
              </a:rPr>
              <a:t> </a:t>
            </a:r>
            <a:r>
              <a:rPr lang="en-ID" sz="1200" b="0" i="0" dirty="0" err="1">
                <a:solidFill>
                  <a:srgbClr val="212121"/>
                </a:solidFill>
                <a:effectLst/>
                <a:latin typeface="+mj-lt"/>
              </a:rPr>
              <a:t>pembelian</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Risk of Churn paling </a:t>
            </a:r>
            <a:r>
              <a:rPr lang="en-ID" sz="1200" b="0" i="0" dirty="0" err="1">
                <a:solidFill>
                  <a:srgbClr val="212121"/>
                </a:solidFill>
                <a:effectLst/>
                <a:latin typeface="+mj-lt"/>
              </a:rPr>
              <a:t>banyak</a:t>
            </a:r>
            <a:r>
              <a:rPr lang="en-ID" sz="1200" b="0" i="0" dirty="0">
                <a:solidFill>
                  <a:srgbClr val="212121"/>
                </a:solidFill>
                <a:effectLst/>
                <a:latin typeface="+mj-lt"/>
              </a:rPr>
              <a:t> </a:t>
            </a:r>
            <a:r>
              <a:rPr lang="en-ID" sz="1200" b="0" i="0" dirty="0" err="1">
                <a:solidFill>
                  <a:srgbClr val="212121"/>
                </a:solidFill>
                <a:effectLst/>
                <a:latin typeface="+mj-lt"/>
              </a:rPr>
              <a:t>melakukan</a:t>
            </a:r>
            <a:r>
              <a:rPr lang="en-ID" sz="1200" b="0" i="0" dirty="0">
                <a:solidFill>
                  <a:srgbClr val="212121"/>
                </a:solidFill>
                <a:effectLst/>
                <a:latin typeface="+mj-lt"/>
              </a:rPr>
              <a:t> deals purchases. Oleh </a:t>
            </a:r>
            <a:r>
              <a:rPr lang="en-ID" sz="1200" b="0" i="0" dirty="0" err="1">
                <a:solidFill>
                  <a:srgbClr val="212121"/>
                </a:solidFill>
                <a:effectLst/>
                <a:latin typeface="+mj-lt"/>
              </a:rPr>
              <a:t>karena</a:t>
            </a:r>
            <a:r>
              <a:rPr lang="en-ID" sz="1200" b="0" i="0" dirty="0">
                <a:solidFill>
                  <a:srgbClr val="212121"/>
                </a:solidFill>
                <a:effectLst/>
                <a:latin typeface="+mj-lt"/>
              </a:rPr>
              <a:t> </a:t>
            </a:r>
            <a:r>
              <a:rPr lang="en-ID" sz="1200" b="0" i="0" dirty="0" err="1">
                <a:solidFill>
                  <a:srgbClr val="212121"/>
                </a:solidFill>
                <a:effectLst/>
                <a:latin typeface="+mj-lt"/>
              </a:rPr>
              <a:t>itu</a:t>
            </a:r>
            <a:r>
              <a:rPr lang="en-ID" sz="1200" b="0" i="0" dirty="0">
                <a:solidFill>
                  <a:srgbClr val="212121"/>
                </a:solidFill>
                <a:effectLst/>
                <a:latin typeface="+mj-lt"/>
              </a:rPr>
              <a:t>, </a:t>
            </a:r>
            <a:r>
              <a:rPr lang="en-ID" sz="1200" b="0" i="0" dirty="0" err="1">
                <a:solidFill>
                  <a:srgbClr val="212121"/>
                </a:solidFill>
                <a:effectLst/>
                <a:latin typeface="+mj-lt"/>
              </a:rPr>
              <a:t>dalam</a:t>
            </a:r>
            <a:r>
              <a:rPr lang="en-ID" sz="1200" b="0" i="0" dirty="0">
                <a:solidFill>
                  <a:srgbClr val="212121"/>
                </a:solidFill>
                <a:effectLst/>
                <a:latin typeface="+mj-lt"/>
              </a:rPr>
              <a:t> </a:t>
            </a:r>
            <a:r>
              <a:rPr lang="en-ID" sz="1200" b="0" i="0" dirty="0" err="1">
                <a:solidFill>
                  <a:srgbClr val="212121"/>
                </a:solidFill>
                <a:effectLst/>
                <a:latin typeface="+mj-lt"/>
              </a:rPr>
              <a:t>meningkatkan</a:t>
            </a:r>
            <a:r>
              <a:rPr lang="en-ID" sz="1200" b="0" i="0" dirty="0">
                <a:solidFill>
                  <a:srgbClr val="212121"/>
                </a:solidFill>
                <a:effectLst/>
                <a:latin typeface="+mj-lt"/>
              </a:rPr>
              <a:t> </a:t>
            </a:r>
            <a:r>
              <a:rPr lang="en-ID" sz="1200" b="0" i="0" dirty="0" err="1">
                <a:solidFill>
                  <a:srgbClr val="212121"/>
                </a:solidFill>
                <a:effectLst/>
                <a:latin typeface="+mj-lt"/>
              </a:rPr>
              <a:t>kegiatan</a:t>
            </a:r>
            <a:r>
              <a:rPr lang="en-ID" sz="1200" b="0" i="0" dirty="0">
                <a:solidFill>
                  <a:srgbClr val="212121"/>
                </a:solidFill>
                <a:effectLst/>
                <a:latin typeface="+mj-lt"/>
              </a:rPr>
              <a:t> </a:t>
            </a:r>
            <a:r>
              <a:rPr lang="en-ID" sz="1200" b="0" i="0" dirty="0" err="1">
                <a:solidFill>
                  <a:srgbClr val="212121"/>
                </a:solidFill>
                <a:effectLst/>
                <a:latin typeface="+mj-lt"/>
              </a:rPr>
              <a:t>transaksi</a:t>
            </a:r>
            <a:r>
              <a:rPr lang="en-ID" sz="1200" b="0" i="0" dirty="0">
                <a:solidFill>
                  <a:srgbClr val="212121"/>
                </a:solidFill>
                <a:effectLst/>
                <a:latin typeface="+mj-lt"/>
              </a:rPr>
              <a:t> </a:t>
            </a:r>
            <a:r>
              <a:rPr lang="en-ID" sz="1200" b="0" i="0" dirty="0" err="1">
                <a:solidFill>
                  <a:srgbClr val="212121"/>
                </a:solidFill>
                <a:effectLst/>
                <a:latin typeface="+mj-lt"/>
              </a:rPr>
              <a:t>tersebut</a:t>
            </a:r>
            <a:r>
              <a:rPr lang="en-ID" sz="1200" b="0" i="0" dirty="0">
                <a:solidFill>
                  <a:srgbClr val="212121"/>
                </a:solidFill>
                <a:effectLst/>
                <a:latin typeface="+mj-lt"/>
              </a:rPr>
              <a:t>, </a:t>
            </a:r>
            <a:r>
              <a:rPr lang="en-ID" sz="1200" b="0" i="0" dirty="0" err="1">
                <a:solidFill>
                  <a:srgbClr val="212121"/>
                </a:solidFill>
                <a:effectLst/>
                <a:latin typeface="+mj-lt"/>
              </a:rPr>
              <a:t>dapat</a:t>
            </a:r>
            <a:r>
              <a:rPr lang="en-ID" sz="1200" b="0" i="0" dirty="0">
                <a:solidFill>
                  <a:srgbClr val="212121"/>
                </a:solidFill>
                <a:effectLst/>
                <a:latin typeface="+mj-lt"/>
              </a:rPr>
              <a:t> </a:t>
            </a:r>
            <a:r>
              <a:rPr lang="en-ID" sz="1200" b="0" i="0" dirty="0" err="1">
                <a:solidFill>
                  <a:srgbClr val="212121"/>
                </a:solidFill>
                <a:effectLst/>
                <a:latin typeface="+mj-lt"/>
              </a:rPr>
              <a:t>dimulai</a:t>
            </a:r>
            <a:r>
              <a:rPr lang="en-ID" sz="1200" b="0" i="0" dirty="0">
                <a:solidFill>
                  <a:srgbClr val="212121"/>
                </a:solidFill>
                <a:effectLst/>
                <a:latin typeface="+mj-lt"/>
              </a:rPr>
              <a:t> </a:t>
            </a:r>
            <a:r>
              <a:rPr lang="en-ID" sz="1200" b="0" i="0" dirty="0" err="1">
                <a:solidFill>
                  <a:srgbClr val="212121"/>
                </a:solidFill>
                <a:effectLst/>
                <a:latin typeface="+mj-lt"/>
              </a:rPr>
              <a:t>dari</a:t>
            </a:r>
            <a:r>
              <a:rPr lang="en-ID" sz="1200" b="0" i="0" dirty="0">
                <a:solidFill>
                  <a:srgbClr val="212121"/>
                </a:solidFill>
                <a:effectLst/>
                <a:latin typeface="+mj-lt"/>
              </a:rPr>
              <a:t> </a:t>
            </a:r>
            <a:r>
              <a:rPr lang="en-ID" sz="1200" b="0" i="0" dirty="0" err="1">
                <a:solidFill>
                  <a:srgbClr val="212121"/>
                </a:solidFill>
                <a:effectLst/>
                <a:latin typeface="+mj-lt"/>
              </a:rPr>
              <a:t>memberikan</a:t>
            </a:r>
            <a:r>
              <a:rPr lang="en-ID" sz="1200" b="0" i="0" dirty="0">
                <a:solidFill>
                  <a:srgbClr val="212121"/>
                </a:solidFill>
                <a:effectLst/>
                <a:latin typeface="+mj-lt"/>
              </a:rPr>
              <a:t> deals yang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menarik</a:t>
            </a:r>
            <a:r>
              <a:rPr lang="en-ID" sz="1200" b="0" i="0" dirty="0">
                <a:solidFill>
                  <a:srgbClr val="212121"/>
                </a:solidFill>
                <a:effectLst/>
                <a:latin typeface="+mj-lt"/>
              </a:rPr>
              <a:t> </a:t>
            </a:r>
            <a:r>
              <a:rPr lang="en-ID" sz="1200" b="0" i="0" dirty="0" err="1">
                <a:solidFill>
                  <a:srgbClr val="212121"/>
                </a:solidFill>
                <a:effectLst/>
                <a:latin typeface="+mj-lt"/>
              </a:rPr>
              <a:t>seperti</a:t>
            </a:r>
            <a:r>
              <a:rPr lang="en-ID" sz="1200" b="0" i="0" dirty="0">
                <a:solidFill>
                  <a:srgbClr val="212121"/>
                </a:solidFill>
                <a:effectLst/>
                <a:latin typeface="+mj-lt"/>
              </a:rPr>
              <a:t> bundle </a:t>
            </a:r>
            <a:r>
              <a:rPr lang="en-ID" sz="1200" b="0" i="0" dirty="0" err="1">
                <a:solidFill>
                  <a:srgbClr val="212121"/>
                </a:solidFill>
                <a:effectLst/>
                <a:latin typeface="+mj-lt"/>
              </a:rPr>
              <a:t>tipe</a:t>
            </a:r>
            <a:r>
              <a:rPr lang="en-ID" sz="1200" b="0" i="0" dirty="0">
                <a:solidFill>
                  <a:srgbClr val="212121"/>
                </a:solidFill>
                <a:effectLst/>
                <a:latin typeface="+mj-lt"/>
              </a:rPr>
              <a:t> </a:t>
            </a:r>
            <a:r>
              <a:rPr lang="en-ID" sz="1200" b="0" i="0" dirty="0" err="1">
                <a:solidFill>
                  <a:srgbClr val="212121"/>
                </a:solidFill>
                <a:effectLst/>
                <a:latin typeface="+mj-lt"/>
              </a:rPr>
              <a:t>produk</a:t>
            </a:r>
            <a:r>
              <a:rPr lang="en-ID" sz="1200" b="0" i="0" dirty="0">
                <a:solidFill>
                  <a:srgbClr val="212121"/>
                </a:solidFill>
                <a:effectLst/>
                <a:latin typeface="+mj-lt"/>
              </a:rPr>
              <a:t> yang </a:t>
            </a:r>
            <a:r>
              <a:rPr lang="en-ID" sz="1200" b="0" i="0" dirty="0" err="1">
                <a:solidFill>
                  <a:srgbClr val="212121"/>
                </a:solidFill>
                <a:effectLst/>
                <a:latin typeface="+mj-lt"/>
              </a:rPr>
              <a:t>dibutuhkan</a:t>
            </a:r>
            <a:r>
              <a:rPr lang="en-ID" sz="1200" b="0" i="0" dirty="0">
                <a:solidFill>
                  <a:srgbClr val="212121"/>
                </a:solidFill>
                <a:effectLst/>
                <a:latin typeface="+mj-lt"/>
              </a:rPr>
              <a:t>/</a:t>
            </a:r>
            <a:r>
              <a:rPr lang="en-ID" sz="1200" b="0" i="0" dirty="0" err="1">
                <a:solidFill>
                  <a:srgbClr val="212121"/>
                </a:solidFill>
                <a:effectLst/>
                <a:latin typeface="+mj-lt"/>
              </a:rPr>
              <a:t>sering</a:t>
            </a:r>
            <a:r>
              <a:rPr lang="en-ID" sz="1200" b="0" i="0" dirty="0">
                <a:solidFill>
                  <a:srgbClr val="212121"/>
                </a:solidFill>
                <a:effectLst/>
                <a:latin typeface="+mj-lt"/>
              </a:rPr>
              <a:t> </a:t>
            </a:r>
            <a:r>
              <a:rPr lang="en-ID" sz="1200" b="0" i="0" dirty="0" err="1">
                <a:solidFill>
                  <a:srgbClr val="212121"/>
                </a:solidFill>
                <a:effectLst/>
                <a:latin typeface="+mj-lt"/>
              </a:rPr>
              <a:t>disearch</a:t>
            </a:r>
            <a:r>
              <a:rPr lang="en-ID" sz="1200" b="0" i="0" dirty="0">
                <a:solidFill>
                  <a:srgbClr val="212121"/>
                </a:solidFill>
                <a:effectLst/>
                <a:latin typeface="+mj-lt"/>
              </a:rPr>
              <a:t> oleh customer (</a:t>
            </a:r>
            <a:r>
              <a:rPr lang="en-ID" sz="1200" b="0" i="0" dirty="0" err="1">
                <a:solidFill>
                  <a:srgbClr val="212121"/>
                </a:solidFill>
                <a:effectLst/>
                <a:latin typeface="+mj-lt"/>
              </a:rPr>
              <a:t>butuh</a:t>
            </a:r>
            <a:r>
              <a:rPr lang="en-ID" sz="1200" b="0" i="0" dirty="0">
                <a:solidFill>
                  <a:srgbClr val="212121"/>
                </a:solidFill>
                <a:effectLst/>
                <a:latin typeface="+mj-lt"/>
              </a:rPr>
              <a:t> data </a:t>
            </a:r>
            <a:r>
              <a:rPr lang="en-ID" sz="1200" b="0" i="0" dirty="0" err="1">
                <a:solidFill>
                  <a:srgbClr val="212121"/>
                </a:solidFill>
                <a:effectLst/>
                <a:latin typeface="+mj-lt"/>
              </a:rPr>
              <a:t>lebih</a:t>
            </a:r>
            <a:r>
              <a:rPr lang="en-ID" sz="1200" b="0" i="0" dirty="0">
                <a:solidFill>
                  <a:srgbClr val="212121"/>
                </a:solidFill>
                <a:effectLst/>
                <a:latin typeface="+mj-lt"/>
              </a:rPr>
              <a:t> </a:t>
            </a:r>
            <a:r>
              <a:rPr lang="en-ID" sz="1200" b="0" i="0" dirty="0" err="1">
                <a:solidFill>
                  <a:srgbClr val="212121"/>
                </a:solidFill>
                <a:effectLst/>
                <a:latin typeface="+mj-lt"/>
              </a:rPr>
              <a:t>lanjut</a:t>
            </a:r>
            <a:r>
              <a:rPr lang="en-ID" sz="1200" b="0" i="0" dirty="0">
                <a:solidFill>
                  <a:srgbClr val="212121"/>
                </a:solidFill>
                <a:effectLst/>
                <a:latin typeface="+mj-lt"/>
              </a:rPr>
              <a:t>) </a:t>
            </a:r>
            <a:r>
              <a:rPr lang="en-ID" sz="1200" b="0" i="0" dirty="0" err="1">
                <a:solidFill>
                  <a:srgbClr val="212121"/>
                </a:solidFill>
                <a:effectLst/>
                <a:latin typeface="+mj-lt"/>
              </a:rPr>
              <a:t>untuk</a:t>
            </a:r>
            <a:r>
              <a:rPr lang="en-ID" sz="1200" b="0" i="0" dirty="0">
                <a:solidFill>
                  <a:srgbClr val="212121"/>
                </a:solidFill>
                <a:effectLst/>
                <a:latin typeface="+mj-lt"/>
              </a:rPr>
              <a:t> </a:t>
            </a:r>
            <a:r>
              <a:rPr lang="en-ID" sz="1200" b="0" i="0" dirty="0" err="1">
                <a:solidFill>
                  <a:srgbClr val="212121"/>
                </a:solidFill>
                <a:effectLst/>
                <a:latin typeface="+mj-lt"/>
              </a:rPr>
              <a:t>kelompok</a:t>
            </a:r>
            <a:r>
              <a:rPr lang="en-ID" sz="1200" b="0" i="0" dirty="0">
                <a:solidFill>
                  <a:srgbClr val="212121"/>
                </a:solidFill>
                <a:effectLst/>
                <a:latin typeface="+mj-lt"/>
              </a:rPr>
              <a:t> </a:t>
            </a:r>
            <a:r>
              <a:rPr lang="en-ID" sz="1200" b="0" i="0" dirty="0" err="1">
                <a:solidFill>
                  <a:srgbClr val="212121"/>
                </a:solidFill>
                <a:effectLst/>
                <a:latin typeface="+mj-lt"/>
              </a:rPr>
              <a:t>tersebut</a:t>
            </a:r>
            <a:r>
              <a:rPr lang="en-ID" sz="1200" b="0" i="0" dirty="0">
                <a:solidFill>
                  <a:srgbClr val="212121"/>
                </a:solidFill>
                <a:effectLst/>
                <a:latin typeface="+mj-lt"/>
              </a:rPr>
              <a:t>.</a:t>
            </a:r>
          </a:p>
        </p:txBody>
      </p:sp>
      <p:pic>
        <p:nvPicPr>
          <p:cNvPr id="5122" name="Picture 2">
            <a:extLst>
              <a:ext uri="{FF2B5EF4-FFF2-40B4-BE49-F238E27FC236}">
                <a16:creationId xmlns:a16="http://schemas.microsoft.com/office/drawing/2014/main" id="{C7A06062-2DC6-42DB-2469-F3F7A961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89" y="1097168"/>
            <a:ext cx="4770523" cy="256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55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Rectangle 3">
            <a:extLst>
              <a:ext uri="{FF2B5EF4-FFF2-40B4-BE49-F238E27FC236}">
                <a16:creationId xmlns:a16="http://schemas.microsoft.com/office/drawing/2014/main" id="{630AF072-F9F5-56E5-6536-3055BAEC2671}"/>
              </a:ext>
            </a:extLst>
          </p:cNvPr>
          <p:cNvSpPr/>
          <p:nvPr/>
        </p:nvSpPr>
        <p:spPr>
          <a:xfrm>
            <a:off x="238049" y="650205"/>
            <a:ext cx="8751310" cy="2492990"/>
          </a:xfrm>
          <a:prstGeom prst="rect">
            <a:avLst/>
          </a:prstGeom>
        </p:spPr>
        <p:txBody>
          <a:bodyPr wrap="square">
            <a:spAutoFit/>
          </a:bodyPr>
          <a:lstStyle/>
          <a:p>
            <a:r>
              <a:rPr lang="en-US" sz="1600" b="1" dirty="0">
                <a:solidFill>
                  <a:schemeClr val="tx1"/>
                </a:solidFill>
                <a:latin typeface="Calibri" panose="020F0502020204030204" pitchFamily="34" charset="0"/>
                <a:cs typeface="Calibri" panose="020F0502020204030204" pitchFamily="34" charset="0"/>
              </a:rPr>
              <a:t>Feature Engineering</a:t>
            </a:r>
          </a:p>
          <a:p>
            <a:pPr marL="342900" indent="-342900">
              <a:buAutoNum type="arabicPeriod"/>
            </a:pPr>
            <a:r>
              <a:rPr lang="en-US" dirty="0">
                <a:solidFill>
                  <a:schemeClr val="tx1"/>
                </a:solidFill>
                <a:latin typeface="Calibri" panose="020F0502020204030204" pitchFamily="34" charset="0"/>
                <a:cs typeface="Calibri" panose="020F0502020204030204" pitchFamily="34" charset="0"/>
              </a:rPr>
              <a:t>Age (</a:t>
            </a:r>
            <a:r>
              <a:rPr lang="en-US" dirty="0" err="1">
                <a:solidFill>
                  <a:schemeClr val="tx1"/>
                </a:solidFill>
                <a:latin typeface="Calibri" panose="020F0502020204030204" pitchFamily="34" charset="0"/>
                <a:cs typeface="Calibri" panose="020F0502020204030204" pitchFamily="34" charset="0"/>
              </a:rPr>
              <a:t>Umur</a:t>
            </a:r>
            <a:r>
              <a:rPr lang="en-US" dirty="0">
                <a:solidFill>
                  <a:schemeClr val="tx1"/>
                </a:solidFill>
                <a:latin typeface="Calibri" panose="020F0502020204030204" pitchFamily="34" charset="0"/>
                <a:cs typeface="Calibri" panose="020F0502020204030204" pitchFamily="34" charset="0"/>
              </a:rPr>
              <a:t>)</a:t>
            </a: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r>
              <a:rPr lang="en-US" dirty="0" err="1">
                <a:solidFill>
                  <a:schemeClr val="tx1"/>
                </a:solidFill>
                <a:latin typeface="Calibri" panose="020F0502020204030204" pitchFamily="34" charset="0"/>
                <a:cs typeface="Calibri" panose="020F0502020204030204" pitchFamily="34" charset="0"/>
              </a:rPr>
              <a:t>Age_Group</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Pengelompokkan</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Umur</a:t>
            </a:r>
            <a:r>
              <a:rPr lang="en-US" dirty="0">
                <a:solidFill>
                  <a:schemeClr val="tx1"/>
                </a:solidFill>
                <a:latin typeface="Calibri" panose="020F0502020204030204" pitchFamily="34" charset="0"/>
                <a:cs typeface="Calibri" panose="020F0502020204030204" pitchFamily="34" charset="0"/>
              </a:rPr>
              <a:t>)</a:t>
            </a: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a:pPr>
            <a:endParaRPr lang="en-US" dirty="0">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43A88BB-0A60-F620-78DC-AC5638B8122E}"/>
              </a:ext>
            </a:extLst>
          </p:cNvPr>
          <p:cNvSpPr txBox="1"/>
          <p:nvPr/>
        </p:nvSpPr>
        <p:spPr>
          <a:xfrm>
            <a:off x="600075" y="1136505"/>
            <a:ext cx="4852708" cy="461665"/>
          </a:xfrm>
          <a:prstGeom prst="rect">
            <a:avLst/>
          </a:prstGeom>
          <a:noFill/>
        </p:spPr>
        <p:txBody>
          <a:bodyPr wrap="square">
            <a:spAutoFit/>
          </a:bodyPr>
          <a:lstStyle/>
          <a:p>
            <a:r>
              <a:rPr lang="en-ID" sz="800" b="0" dirty="0">
                <a:solidFill>
                  <a:srgbClr val="008000"/>
                </a:solidFill>
                <a:effectLst/>
                <a:latin typeface="Courier New" panose="02070309020205020404" pitchFamily="49" charset="0"/>
              </a:rPr>
              <a:t>#Membuat </a:t>
            </a:r>
            <a:r>
              <a:rPr lang="en-ID" sz="800" b="0" dirty="0" err="1">
                <a:solidFill>
                  <a:srgbClr val="008000"/>
                </a:solidFill>
                <a:effectLst/>
                <a:latin typeface="Courier New" panose="02070309020205020404" pitchFamily="49" charset="0"/>
              </a:rPr>
              <a:t>kolom</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Umur</a:t>
            </a:r>
            <a:r>
              <a:rPr lang="en-ID" sz="800" b="0" dirty="0">
                <a:solidFill>
                  <a:srgbClr val="008000"/>
                </a:solidFill>
                <a:effectLst/>
                <a:latin typeface="Courier New" panose="02070309020205020404" pitchFamily="49" charset="0"/>
              </a:rPr>
              <a:t>"</a:t>
            </a:r>
            <a:endParaRPr lang="en-ID" sz="800" b="0" dirty="0">
              <a:solidFill>
                <a:srgbClr val="000000"/>
              </a:solidFill>
              <a:effectLst/>
              <a:latin typeface="Courier New" panose="02070309020205020404" pitchFamily="49" charset="0"/>
            </a:endParaRPr>
          </a:p>
          <a:p>
            <a:br>
              <a:rPr lang="en-ID" sz="800" b="0" dirty="0">
                <a:solidFill>
                  <a:srgbClr val="000000"/>
                </a:solidFill>
                <a:effectLst/>
                <a:latin typeface="Courier New" panose="02070309020205020404" pitchFamily="49" charset="0"/>
              </a:rPr>
            </a:b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'Age'</a:t>
            </a:r>
            <a:r>
              <a:rPr lang="en-ID" sz="800" b="0" dirty="0">
                <a:solidFill>
                  <a:srgbClr val="000000"/>
                </a:solidFill>
                <a:effectLst/>
                <a:latin typeface="Courier New" panose="02070309020205020404" pitchFamily="49" charset="0"/>
              </a:rPr>
              <a:t>] = </a:t>
            </a:r>
            <a:r>
              <a:rPr lang="en-ID" sz="800" b="0" dirty="0">
                <a:solidFill>
                  <a:srgbClr val="09885A"/>
                </a:solidFill>
                <a:effectLst/>
                <a:latin typeface="Courier New" panose="02070309020205020404" pitchFamily="49" charset="0"/>
              </a:rPr>
              <a:t>2022</a:t>
            </a:r>
            <a:r>
              <a:rPr lang="en-ID" sz="800" b="0" dirty="0">
                <a:solidFill>
                  <a:srgbClr val="000000"/>
                </a:solidFill>
                <a:effectLst/>
                <a:latin typeface="Courier New" panose="02070309020205020404" pitchFamily="49" charset="0"/>
              </a:rPr>
              <a:t>-df[</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Year_Birth</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a:t>
            </a:r>
          </a:p>
        </p:txBody>
      </p:sp>
      <p:pic>
        <p:nvPicPr>
          <p:cNvPr id="14" name="Picture 13">
            <a:extLst>
              <a:ext uri="{FF2B5EF4-FFF2-40B4-BE49-F238E27FC236}">
                <a16:creationId xmlns:a16="http://schemas.microsoft.com/office/drawing/2014/main" id="{ACB900F3-13D1-B126-6189-25768BAEC87A}"/>
              </a:ext>
            </a:extLst>
          </p:cNvPr>
          <p:cNvPicPr>
            <a:picLocks noChangeAspect="1"/>
          </p:cNvPicPr>
          <p:nvPr/>
        </p:nvPicPr>
        <p:blipFill>
          <a:blip r:embed="rId4"/>
          <a:stretch>
            <a:fillRect/>
          </a:stretch>
        </p:blipFill>
        <p:spPr>
          <a:xfrm>
            <a:off x="600075" y="2021630"/>
            <a:ext cx="3758989" cy="1243012"/>
          </a:xfrm>
          <a:prstGeom prst="rect">
            <a:avLst/>
          </a:prstGeom>
        </p:spPr>
      </p:pic>
      <p:sp>
        <p:nvSpPr>
          <p:cNvPr id="18" name="TextBox 17">
            <a:extLst>
              <a:ext uri="{FF2B5EF4-FFF2-40B4-BE49-F238E27FC236}">
                <a16:creationId xmlns:a16="http://schemas.microsoft.com/office/drawing/2014/main" id="{EA22167A-55B0-45C6-1E29-916EC7624F63}"/>
              </a:ext>
            </a:extLst>
          </p:cNvPr>
          <p:cNvSpPr txBox="1"/>
          <p:nvPr/>
        </p:nvSpPr>
        <p:spPr>
          <a:xfrm>
            <a:off x="499435" y="3354322"/>
            <a:ext cx="4394991" cy="1692771"/>
          </a:xfrm>
          <a:prstGeom prst="rect">
            <a:avLst/>
          </a:prstGeom>
          <a:noFill/>
        </p:spPr>
        <p:txBody>
          <a:bodyPr wrap="square">
            <a:spAutoFit/>
          </a:bodyPr>
          <a:lstStyle/>
          <a:p>
            <a:r>
              <a:rPr lang="en-ID" sz="800" b="0" dirty="0" err="1">
                <a:solidFill>
                  <a:srgbClr val="000000"/>
                </a:solidFill>
                <a:effectLst/>
                <a:latin typeface="Courier New" panose="02070309020205020404" pitchFamily="49" charset="0"/>
              </a:rPr>
              <a:t>Age_Group</a:t>
            </a:r>
            <a:r>
              <a:rPr lang="en-ID" sz="800" b="0" dirty="0">
                <a:solidFill>
                  <a:srgbClr val="000000"/>
                </a:solidFill>
                <a:effectLst/>
                <a:latin typeface="Courier New" panose="02070309020205020404" pitchFamily="49" charset="0"/>
              </a:rPr>
              <a:t> = []</a:t>
            </a:r>
          </a:p>
          <a:p>
            <a:br>
              <a:rPr lang="en-ID" sz="800" b="0" dirty="0">
                <a:solidFill>
                  <a:srgbClr val="000000"/>
                </a:solidFill>
                <a:effectLst/>
                <a:latin typeface="Courier New" panose="02070309020205020404" pitchFamily="49" charset="0"/>
              </a:rPr>
            </a:br>
            <a:r>
              <a:rPr lang="en-ID" sz="800" b="0" dirty="0">
                <a:solidFill>
                  <a:srgbClr val="AF00DB"/>
                </a:solidFill>
                <a:effectLst/>
                <a:latin typeface="Courier New" panose="02070309020205020404" pitchFamily="49" charset="0"/>
              </a:rPr>
              <a:t>for</a:t>
            </a:r>
            <a:r>
              <a:rPr lang="en-ID" sz="800" b="0" dirty="0">
                <a:solidFill>
                  <a:srgbClr val="000000"/>
                </a:solidFill>
                <a:effectLst/>
                <a:latin typeface="Courier New" panose="02070309020205020404" pitchFamily="49" charset="0"/>
              </a:rPr>
              <a:t> </a:t>
            </a:r>
            <a:r>
              <a:rPr lang="en-ID" sz="800" b="0" dirty="0" err="1">
                <a:solidFill>
                  <a:srgbClr val="000000"/>
                </a:solidFill>
                <a:effectLst/>
                <a:latin typeface="Courier New" panose="02070309020205020404" pitchFamily="49" charset="0"/>
              </a:rPr>
              <a:t>i,kolom</a:t>
            </a:r>
            <a:r>
              <a:rPr lang="en-ID" sz="800" b="0" dirty="0">
                <a:solidFill>
                  <a:srgbClr val="000000"/>
                </a:solidFill>
                <a:effectLst/>
                <a:latin typeface="Courier New" panose="02070309020205020404" pitchFamily="49" charset="0"/>
              </a:rPr>
              <a:t> </a:t>
            </a:r>
            <a:r>
              <a:rPr lang="en-ID" sz="800" b="0" dirty="0">
                <a:solidFill>
                  <a:srgbClr val="0000FF"/>
                </a:solidFill>
                <a:effectLst/>
                <a:latin typeface="Courier New" panose="02070309020205020404" pitchFamily="49" charset="0"/>
              </a:rPr>
              <a:t>in</a:t>
            </a:r>
            <a:r>
              <a:rPr lang="en-ID" sz="800" b="0" dirty="0">
                <a:solidFill>
                  <a:srgbClr val="000000"/>
                </a:solidFill>
                <a:effectLst/>
                <a:latin typeface="Courier New" panose="02070309020205020404" pitchFamily="49" charset="0"/>
              </a:rPr>
              <a:t> </a:t>
            </a:r>
            <a:r>
              <a:rPr lang="en-ID" sz="800" b="0" dirty="0" err="1">
                <a:solidFill>
                  <a:srgbClr val="000000"/>
                </a:solidFill>
                <a:effectLst/>
                <a:latin typeface="Courier New" panose="02070309020205020404" pitchFamily="49" charset="0"/>
              </a:rPr>
              <a:t>df.iterrows</a:t>
            </a:r>
            <a:r>
              <a:rPr lang="en-ID" sz="800" b="0" dirty="0">
                <a:solidFill>
                  <a:srgbClr val="000000"/>
                </a:solidFill>
                <a:effectLst/>
                <a:latin typeface="Courier New" panose="02070309020205020404" pitchFamily="49" charset="0"/>
              </a:rPr>
              <a:t>(): </a:t>
            </a:r>
            <a:r>
              <a:rPr lang="en-ID" sz="800" b="0" dirty="0">
                <a:solidFill>
                  <a:srgbClr val="008000"/>
                </a:solidFill>
                <a:effectLst/>
                <a:latin typeface="Courier New" panose="02070309020205020404" pitchFamily="49" charset="0"/>
              </a:rPr>
              <a:t>#karena range </a:t>
            </a:r>
            <a:r>
              <a:rPr lang="en-ID" sz="800" b="0" dirty="0" err="1">
                <a:solidFill>
                  <a:srgbClr val="008000"/>
                </a:solidFill>
                <a:effectLst/>
                <a:latin typeface="Courier New" panose="02070309020205020404" pitchFamily="49" charset="0"/>
              </a:rPr>
              <a:t>umur</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hanya</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dari</a:t>
            </a:r>
            <a:r>
              <a:rPr lang="en-ID" sz="800" b="0" dirty="0">
                <a:solidFill>
                  <a:srgbClr val="008000"/>
                </a:solidFill>
                <a:effectLst/>
                <a:latin typeface="Courier New" panose="02070309020205020404" pitchFamily="49" charset="0"/>
              </a:rPr>
              <a:t> 26-129, </a:t>
            </a:r>
            <a:r>
              <a:rPr lang="en-ID" sz="800" b="0" dirty="0" err="1">
                <a:solidFill>
                  <a:srgbClr val="008000"/>
                </a:solidFill>
                <a:effectLst/>
                <a:latin typeface="Courier New" panose="02070309020205020404" pitchFamily="49" charset="0"/>
              </a:rPr>
              <a:t>maka</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pengelompokkan</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akan</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dimulai</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dari</a:t>
            </a:r>
            <a:r>
              <a:rPr lang="en-ID" sz="800" b="0" dirty="0">
                <a:solidFill>
                  <a:srgbClr val="008000"/>
                </a:solidFill>
                <a:effectLst/>
                <a:latin typeface="Courier New" panose="02070309020205020404" pitchFamily="49" charset="0"/>
              </a:rPr>
              <a:t> adult </a:t>
            </a:r>
            <a:r>
              <a:rPr lang="en-ID" sz="800" b="0" dirty="0" err="1">
                <a:solidFill>
                  <a:srgbClr val="008000"/>
                </a:solidFill>
                <a:effectLst/>
                <a:latin typeface="Courier New" panose="02070309020205020404" pitchFamily="49" charset="0"/>
              </a:rPr>
              <a:t>saja</a:t>
            </a:r>
            <a:endParaRPr lang="en-ID" sz="800" b="0" dirty="0">
              <a:solidFill>
                <a:srgbClr val="000000"/>
              </a:solidFill>
              <a:effectLst/>
              <a:latin typeface="Courier New" panose="02070309020205020404" pitchFamily="49" charset="0"/>
            </a:endParaRP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if</a:t>
            </a:r>
            <a:r>
              <a:rPr lang="en-ID" sz="800" b="0" dirty="0">
                <a:solidFill>
                  <a:srgbClr val="000000"/>
                </a:solidFill>
                <a:effectLst/>
                <a:latin typeface="Courier New" panose="02070309020205020404" pitchFamily="49" charset="0"/>
              </a:rPr>
              <a:t> </a:t>
            </a:r>
            <a:r>
              <a:rPr lang="en-ID" sz="800" b="0" dirty="0" err="1">
                <a:solidFill>
                  <a:srgbClr val="000000"/>
                </a:solidFill>
                <a:effectLst/>
                <a:latin typeface="Courier New" panose="02070309020205020404" pitchFamily="49" charset="0"/>
              </a:rPr>
              <a:t>kolom</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'Age'</a:t>
            </a:r>
            <a:r>
              <a:rPr lang="en-ID" sz="800" b="0" dirty="0">
                <a:solidFill>
                  <a:srgbClr val="000000"/>
                </a:solidFill>
                <a:effectLst/>
                <a:latin typeface="Courier New" panose="02070309020205020404" pitchFamily="49" charset="0"/>
              </a:rPr>
              <a:t>] &lt; </a:t>
            </a:r>
            <a:r>
              <a:rPr lang="en-ID" sz="800" b="0" dirty="0">
                <a:solidFill>
                  <a:srgbClr val="09885A"/>
                </a:solidFill>
                <a:effectLst/>
                <a:latin typeface="Courier New" panose="02070309020205020404" pitchFamily="49" charset="0"/>
              </a:rPr>
              <a:t>45</a:t>
            </a:r>
            <a:r>
              <a:rPr lang="en-ID" sz="800" b="0" dirty="0">
                <a:solidFill>
                  <a:srgbClr val="000000"/>
                </a:solidFill>
                <a:effectLst/>
                <a:latin typeface="Courier New" panose="02070309020205020404" pitchFamily="49" charset="0"/>
              </a:rPr>
              <a:t>:</a:t>
            </a:r>
          </a:p>
          <a:p>
            <a:r>
              <a:rPr lang="en-ID" sz="800" b="0" dirty="0">
                <a:solidFill>
                  <a:srgbClr val="000000"/>
                </a:solidFill>
                <a:effectLst/>
                <a:latin typeface="Courier New" panose="02070309020205020404" pitchFamily="49" charset="0"/>
              </a:rPr>
              <a:t>    Group = </a:t>
            </a:r>
            <a:r>
              <a:rPr lang="en-ID" sz="800" b="0" dirty="0">
                <a:solidFill>
                  <a:srgbClr val="A31515"/>
                </a:solidFill>
                <a:effectLst/>
                <a:latin typeface="Courier New" panose="02070309020205020404" pitchFamily="49" charset="0"/>
              </a:rPr>
              <a:t>'Adult'</a:t>
            </a:r>
            <a:endParaRPr lang="en-ID" sz="800" b="0" dirty="0">
              <a:solidFill>
                <a:srgbClr val="000000"/>
              </a:solidFill>
              <a:effectLst/>
              <a:latin typeface="Courier New" panose="02070309020205020404" pitchFamily="49" charset="0"/>
            </a:endParaRPr>
          </a:p>
          <a:p>
            <a:r>
              <a:rPr lang="en-ID" sz="800" b="0" dirty="0">
                <a:solidFill>
                  <a:srgbClr val="000000"/>
                </a:solidFill>
                <a:effectLst/>
                <a:latin typeface="Courier New" panose="02070309020205020404" pitchFamily="49" charset="0"/>
              </a:rPr>
              <a:t>  </a:t>
            </a:r>
            <a:r>
              <a:rPr lang="en-ID" sz="800" b="0" dirty="0" err="1">
                <a:solidFill>
                  <a:srgbClr val="AF00DB"/>
                </a:solidFill>
                <a:effectLst/>
                <a:latin typeface="Courier New" panose="02070309020205020404" pitchFamily="49" charset="0"/>
              </a:rPr>
              <a:t>elif</a:t>
            </a:r>
            <a:r>
              <a:rPr lang="en-ID" sz="800" b="0" dirty="0">
                <a:solidFill>
                  <a:srgbClr val="000000"/>
                </a:solidFill>
                <a:effectLst/>
                <a:latin typeface="Courier New" panose="02070309020205020404" pitchFamily="49" charset="0"/>
              </a:rPr>
              <a:t> </a:t>
            </a:r>
            <a:r>
              <a:rPr lang="en-ID" sz="800" b="0" dirty="0" err="1">
                <a:solidFill>
                  <a:srgbClr val="000000"/>
                </a:solidFill>
                <a:effectLst/>
                <a:latin typeface="Courier New" panose="02070309020205020404" pitchFamily="49" charset="0"/>
              </a:rPr>
              <a:t>kolom</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'Age'</a:t>
            </a:r>
            <a:r>
              <a:rPr lang="en-ID" sz="800" b="0" dirty="0">
                <a:solidFill>
                  <a:srgbClr val="000000"/>
                </a:solidFill>
                <a:effectLst/>
                <a:latin typeface="Courier New" panose="02070309020205020404" pitchFamily="49" charset="0"/>
              </a:rPr>
              <a:t>] &lt; </a:t>
            </a:r>
            <a:r>
              <a:rPr lang="en-ID" sz="800" b="0" dirty="0">
                <a:solidFill>
                  <a:srgbClr val="09885A"/>
                </a:solidFill>
                <a:effectLst/>
                <a:latin typeface="Courier New" panose="02070309020205020404" pitchFamily="49" charset="0"/>
              </a:rPr>
              <a:t>60</a:t>
            </a:r>
            <a:r>
              <a:rPr lang="en-ID" sz="800" b="0" dirty="0">
                <a:solidFill>
                  <a:srgbClr val="000000"/>
                </a:solidFill>
                <a:effectLst/>
                <a:latin typeface="Courier New" panose="02070309020205020404" pitchFamily="49" charset="0"/>
              </a:rPr>
              <a:t>: </a:t>
            </a:r>
          </a:p>
          <a:p>
            <a:r>
              <a:rPr lang="en-ID" sz="800" b="0" dirty="0">
                <a:solidFill>
                  <a:srgbClr val="000000"/>
                </a:solidFill>
                <a:effectLst/>
                <a:latin typeface="Courier New" panose="02070309020205020404" pitchFamily="49" charset="0"/>
              </a:rPr>
              <a:t>    Group = </a:t>
            </a:r>
            <a:r>
              <a:rPr lang="en-ID" sz="800" b="0" dirty="0">
                <a:solidFill>
                  <a:srgbClr val="A31515"/>
                </a:solidFill>
                <a:effectLst/>
                <a:latin typeface="Courier New" panose="02070309020205020404" pitchFamily="49" charset="0"/>
              </a:rPr>
              <a:t>'Middle Age'</a:t>
            </a:r>
            <a:endParaRPr lang="en-ID" sz="800" b="0" dirty="0">
              <a:solidFill>
                <a:srgbClr val="000000"/>
              </a:solidFill>
              <a:effectLst/>
              <a:latin typeface="Courier New" panose="02070309020205020404" pitchFamily="49" charset="0"/>
            </a:endParaRP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else</a:t>
            </a:r>
            <a:r>
              <a:rPr lang="en-ID" sz="800" b="0" dirty="0">
                <a:solidFill>
                  <a:srgbClr val="000000"/>
                </a:solidFill>
                <a:effectLst/>
                <a:latin typeface="Courier New" panose="02070309020205020404" pitchFamily="49" charset="0"/>
              </a:rPr>
              <a:t>:</a:t>
            </a:r>
          </a:p>
          <a:p>
            <a:r>
              <a:rPr lang="en-ID" sz="800" b="0" dirty="0">
                <a:solidFill>
                  <a:srgbClr val="000000"/>
                </a:solidFill>
                <a:effectLst/>
                <a:latin typeface="Courier New" panose="02070309020205020404" pitchFamily="49" charset="0"/>
              </a:rPr>
              <a:t>    Group = </a:t>
            </a:r>
            <a:r>
              <a:rPr lang="en-ID" sz="800" b="0" dirty="0">
                <a:solidFill>
                  <a:srgbClr val="A31515"/>
                </a:solidFill>
                <a:effectLst/>
                <a:latin typeface="Courier New" panose="02070309020205020404" pitchFamily="49" charset="0"/>
              </a:rPr>
              <a:t>'Elderly'</a:t>
            </a:r>
            <a:endParaRPr lang="en-ID" sz="800" b="0" dirty="0">
              <a:solidFill>
                <a:srgbClr val="000000"/>
              </a:solidFill>
              <a:effectLst/>
              <a:latin typeface="Courier New" panose="02070309020205020404" pitchFamily="49" charset="0"/>
            </a:endParaRPr>
          </a:p>
          <a:p>
            <a:r>
              <a:rPr lang="en-ID" sz="800" b="0" dirty="0">
                <a:solidFill>
                  <a:srgbClr val="000000"/>
                </a:solidFill>
                <a:effectLst/>
                <a:latin typeface="Courier New" panose="02070309020205020404" pitchFamily="49" charset="0"/>
              </a:rPr>
              <a:t>  </a:t>
            </a:r>
            <a:r>
              <a:rPr lang="en-ID" sz="800" b="0" dirty="0" err="1">
                <a:solidFill>
                  <a:srgbClr val="000000"/>
                </a:solidFill>
                <a:effectLst/>
                <a:latin typeface="Courier New" panose="02070309020205020404" pitchFamily="49" charset="0"/>
              </a:rPr>
              <a:t>Age_Group.append</a:t>
            </a:r>
            <a:r>
              <a:rPr lang="en-ID" sz="800" b="0" dirty="0">
                <a:solidFill>
                  <a:srgbClr val="000000"/>
                </a:solidFill>
                <a:effectLst/>
                <a:latin typeface="Courier New" panose="02070309020205020404" pitchFamily="49" charset="0"/>
              </a:rPr>
              <a:t>(Group)</a:t>
            </a:r>
          </a:p>
          <a:p>
            <a:br>
              <a:rPr lang="en-ID" sz="800" b="0" dirty="0">
                <a:solidFill>
                  <a:srgbClr val="000000"/>
                </a:solidFill>
                <a:effectLst/>
                <a:latin typeface="Courier New" panose="02070309020205020404" pitchFamily="49" charset="0"/>
              </a:rPr>
            </a:b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Age_Group</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Age_Group</a:t>
            </a:r>
            <a:endParaRPr lang="en-ID" sz="800" b="0" dirty="0">
              <a:solidFill>
                <a:srgbClr val="000000"/>
              </a:solidFill>
              <a:effectLst/>
              <a:latin typeface="Courier New" panose="02070309020205020404" pitchFamily="49" charset="0"/>
            </a:endParaRPr>
          </a:p>
        </p:txBody>
      </p:sp>
      <p:sp>
        <p:nvSpPr>
          <p:cNvPr id="21" name="Rectangle 20">
            <a:extLst>
              <a:ext uri="{FF2B5EF4-FFF2-40B4-BE49-F238E27FC236}">
                <a16:creationId xmlns:a16="http://schemas.microsoft.com/office/drawing/2014/main" id="{14269E2A-029F-72A5-8AD8-E5EAD5784965}"/>
              </a:ext>
            </a:extLst>
          </p:cNvPr>
          <p:cNvSpPr/>
          <p:nvPr/>
        </p:nvSpPr>
        <p:spPr>
          <a:xfrm>
            <a:off x="4445954" y="661276"/>
            <a:ext cx="8751310" cy="3970318"/>
          </a:xfrm>
          <a:prstGeom prst="rect">
            <a:avLst/>
          </a:prstGeom>
        </p:spPr>
        <p:txBody>
          <a:bodyPr wrap="square">
            <a:spAutoFit/>
          </a:bodyPr>
          <a:lstStyle/>
          <a:p>
            <a:pPr marL="342900" indent="-342900">
              <a:buFont typeface="+mj-lt"/>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startAt="3"/>
            </a:pPr>
            <a:r>
              <a:rPr lang="en-US" dirty="0" err="1">
                <a:solidFill>
                  <a:schemeClr val="tx1"/>
                </a:solidFill>
                <a:latin typeface="Calibri" panose="020F0502020204030204" pitchFamily="34" charset="0"/>
                <a:cs typeface="Calibri" panose="020F0502020204030204" pitchFamily="34" charset="0"/>
              </a:rPr>
              <a:t>Minorhome</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Jumlah</a:t>
            </a:r>
            <a:r>
              <a:rPr lang="en-US" dirty="0">
                <a:solidFill>
                  <a:schemeClr val="tx1"/>
                </a:solidFill>
                <a:latin typeface="Calibri" panose="020F0502020204030204" pitchFamily="34" charset="0"/>
                <a:cs typeface="Calibri" panose="020F0502020204030204" pitchFamily="34" charset="0"/>
              </a:rPr>
              <a:t> </a:t>
            </a:r>
            <a:r>
              <a:rPr lang="en-US" dirty="0" err="1">
                <a:solidFill>
                  <a:schemeClr val="tx1"/>
                </a:solidFill>
                <a:latin typeface="Calibri" panose="020F0502020204030204" pitchFamily="34" charset="0"/>
                <a:cs typeface="Calibri" panose="020F0502020204030204" pitchFamily="34" charset="0"/>
              </a:rPr>
              <a:t>anak-anak</a:t>
            </a:r>
            <a:r>
              <a:rPr lang="en-US" dirty="0">
                <a:solidFill>
                  <a:schemeClr val="tx1"/>
                </a:solidFill>
                <a:latin typeface="Calibri" panose="020F0502020204030204" pitchFamily="34" charset="0"/>
                <a:cs typeface="Calibri" panose="020F0502020204030204" pitchFamily="34" charset="0"/>
              </a:rPr>
              <a:t> di </a:t>
            </a:r>
            <a:r>
              <a:rPr lang="en-US" dirty="0" err="1">
                <a:solidFill>
                  <a:schemeClr val="tx1"/>
                </a:solidFill>
                <a:latin typeface="Calibri" panose="020F0502020204030204" pitchFamily="34" charset="0"/>
                <a:cs typeface="Calibri" panose="020F0502020204030204" pitchFamily="34" charset="0"/>
              </a:rPr>
              <a:t>rumah</a:t>
            </a:r>
            <a:r>
              <a:rPr lang="en-US" dirty="0">
                <a:solidFill>
                  <a:schemeClr val="tx1"/>
                </a:solidFill>
                <a:latin typeface="Calibri" panose="020F0502020204030204" pitchFamily="34" charset="0"/>
                <a:cs typeface="Calibri" panose="020F0502020204030204" pitchFamily="34" charset="0"/>
              </a:rPr>
              <a:t>)</a:t>
            </a: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r>
              <a:rPr lang="en-US" dirty="0" err="1">
                <a:solidFill>
                  <a:schemeClr val="tx1"/>
                </a:solidFill>
                <a:latin typeface="Calibri" panose="020F0502020204030204" pitchFamily="34" charset="0"/>
                <a:cs typeface="Calibri" panose="020F0502020204030204" pitchFamily="34" charset="0"/>
              </a:rPr>
              <a:t>Total_Spent</a:t>
            </a:r>
            <a:r>
              <a:rPr lang="en-US" dirty="0">
                <a:solidFill>
                  <a:schemeClr val="tx1"/>
                </a:solidFill>
                <a:latin typeface="Calibri" panose="020F0502020204030204" pitchFamily="34" charset="0"/>
                <a:cs typeface="Calibri" panose="020F0502020204030204" pitchFamily="34" charset="0"/>
              </a:rPr>
              <a:t> (Total </a:t>
            </a:r>
            <a:r>
              <a:rPr lang="en-US" dirty="0" err="1">
                <a:solidFill>
                  <a:schemeClr val="tx1"/>
                </a:solidFill>
                <a:latin typeface="Calibri" panose="020F0502020204030204" pitchFamily="34" charset="0"/>
                <a:cs typeface="Calibri" panose="020F0502020204030204" pitchFamily="34" charset="0"/>
              </a:rPr>
              <a:t>Pengeluaran</a:t>
            </a:r>
            <a:r>
              <a:rPr lang="en-US" dirty="0">
                <a:solidFill>
                  <a:schemeClr val="tx1"/>
                </a:solidFill>
                <a:latin typeface="Calibri" panose="020F0502020204030204" pitchFamily="34" charset="0"/>
                <a:cs typeface="Calibri" panose="020F0502020204030204" pitchFamily="34" charset="0"/>
              </a:rPr>
              <a:t> Customer)</a:t>
            </a: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r>
              <a:rPr lang="en-US" dirty="0" err="1">
                <a:solidFill>
                  <a:schemeClr val="tx1"/>
                </a:solidFill>
                <a:latin typeface="Calibri" panose="020F0502020204030204" pitchFamily="34" charset="0"/>
                <a:cs typeface="Calibri" panose="020F0502020204030204" pitchFamily="34" charset="0"/>
              </a:rPr>
              <a:t>Total_Transactions</a:t>
            </a:r>
            <a:r>
              <a:rPr lang="en-US" dirty="0">
                <a:solidFill>
                  <a:schemeClr val="tx1"/>
                </a:solidFill>
                <a:latin typeface="Calibri" panose="020F0502020204030204" pitchFamily="34" charset="0"/>
                <a:cs typeface="Calibri" panose="020F0502020204030204" pitchFamily="34" charset="0"/>
              </a:rPr>
              <a:t> (Total </a:t>
            </a:r>
            <a:r>
              <a:rPr lang="en-US" dirty="0" err="1">
                <a:solidFill>
                  <a:schemeClr val="tx1"/>
                </a:solidFill>
                <a:latin typeface="Calibri" panose="020F0502020204030204" pitchFamily="34" charset="0"/>
                <a:cs typeface="Calibri" panose="020F0502020204030204" pitchFamily="34" charset="0"/>
              </a:rPr>
              <a:t>Transaksi</a:t>
            </a:r>
            <a:r>
              <a:rPr lang="en-US" dirty="0">
                <a:solidFill>
                  <a:schemeClr val="tx1"/>
                </a:solidFill>
                <a:latin typeface="Calibri" panose="020F0502020204030204" pitchFamily="34" charset="0"/>
                <a:cs typeface="Calibri" panose="020F0502020204030204" pitchFamily="34" charset="0"/>
              </a:rPr>
              <a:t>)</a:t>
            </a: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r>
              <a:rPr lang="en-US" dirty="0" err="1">
                <a:solidFill>
                  <a:schemeClr val="tx1"/>
                </a:solidFill>
                <a:latin typeface="Calibri" panose="020F0502020204030204" pitchFamily="34" charset="0"/>
                <a:cs typeface="Calibri" panose="020F0502020204030204" pitchFamily="34" charset="0"/>
              </a:rPr>
              <a:t>Total_AcceptedCmp</a:t>
            </a:r>
            <a:r>
              <a:rPr lang="en-US" dirty="0">
                <a:solidFill>
                  <a:schemeClr val="tx1"/>
                </a:solidFill>
                <a:latin typeface="Calibri" panose="020F0502020204030204" pitchFamily="34" charset="0"/>
                <a:cs typeface="Calibri" panose="020F0502020204030204" pitchFamily="34" charset="0"/>
              </a:rPr>
              <a:t> (Total Campaign yang </a:t>
            </a:r>
            <a:r>
              <a:rPr lang="en-US" dirty="0" err="1">
                <a:solidFill>
                  <a:schemeClr val="tx1"/>
                </a:solidFill>
                <a:latin typeface="Calibri" panose="020F0502020204030204" pitchFamily="34" charset="0"/>
                <a:cs typeface="Calibri" panose="020F0502020204030204" pitchFamily="34" charset="0"/>
              </a:rPr>
              <a:t>diterima</a:t>
            </a:r>
            <a:r>
              <a:rPr lang="en-US" dirty="0">
                <a:solidFill>
                  <a:schemeClr val="tx1"/>
                </a:solidFill>
                <a:latin typeface="Calibri" panose="020F0502020204030204" pitchFamily="34" charset="0"/>
                <a:cs typeface="Calibri" panose="020F0502020204030204" pitchFamily="34" charset="0"/>
              </a:rPr>
              <a:t> Cust)</a:t>
            </a: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a:p>
            <a:pPr marL="342900" indent="-342900">
              <a:buAutoNum type="arabicPeriod" startAt="3"/>
            </a:pPr>
            <a:endParaRPr lang="en-US" dirty="0">
              <a:solidFill>
                <a:schemeClr val="tx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6991FB2-D853-BDD8-B0D7-D722B6A0294C}"/>
              </a:ext>
            </a:extLst>
          </p:cNvPr>
          <p:cNvSpPr txBox="1"/>
          <p:nvPr/>
        </p:nvSpPr>
        <p:spPr>
          <a:xfrm>
            <a:off x="4785584" y="1138667"/>
            <a:ext cx="4417359" cy="461665"/>
          </a:xfrm>
          <a:prstGeom prst="rect">
            <a:avLst/>
          </a:prstGeom>
          <a:noFill/>
        </p:spPr>
        <p:txBody>
          <a:bodyPr wrap="square">
            <a:spAutoFit/>
          </a:bodyPr>
          <a:lstStyle/>
          <a:p>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Minorhome</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Kidhome</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Teenhome</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a:t>
            </a:r>
            <a:r>
              <a:rPr lang="en-ID" sz="800" b="0" dirty="0">
                <a:solidFill>
                  <a:srgbClr val="008000"/>
                </a:solidFill>
                <a:effectLst/>
                <a:latin typeface="Courier New" panose="02070309020205020404" pitchFamily="49" charset="0"/>
              </a:rPr>
              <a:t>#walaupun </a:t>
            </a:r>
            <a:r>
              <a:rPr lang="en-ID" sz="800" b="0" dirty="0" err="1">
                <a:solidFill>
                  <a:srgbClr val="008000"/>
                </a:solidFill>
                <a:effectLst/>
                <a:latin typeface="Courier New" panose="02070309020205020404" pitchFamily="49" charset="0"/>
              </a:rPr>
              <a:t>ada</a:t>
            </a:r>
            <a:r>
              <a:rPr lang="en-ID" sz="800" b="0" dirty="0">
                <a:solidFill>
                  <a:srgbClr val="008000"/>
                </a:solidFill>
                <a:effectLst/>
                <a:latin typeface="Courier New" panose="02070309020205020404" pitchFamily="49" charset="0"/>
              </a:rPr>
              <a:t> yang </a:t>
            </a:r>
            <a:r>
              <a:rPr lang="en-ID" sz="800" b="0" dirty="0" err="1">
                <a:solidFill>
                  <a:srgbClr val="008000"/>
                </a:solidFill>
                <a:effectLst/>
                <a:latin typeface="Courier New" panose="02070309020205020404" pitchFamily="49" charset="0"/>
              </a:rPr>
              <a:t>belum</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menikah</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kita</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tetap</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hitung</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jumlah</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anak</a:t>
            </a:r>
            <a:r>
              <a:rPr lang="en-ID" sz="800" b="0" dirty="0">
                <a:solidFill>
                  <a:srgbClr val="008000"/>
                </a:solidFill>
                <a:effectLst/>
                <a:latin typeface="Courier New" panose="02070309020205020404" pitchFamily="49" charset="0"/>
              </a:rPr>
              <a:t> di </a:t>
            </a:r>
            <a:r>
              <a:rPr lang="en-ID" sz="800" b="0" dirty="0" err="1">
                <a:solidFill>
                  <a:srgbClr val="008000"/>
                </a:solidFill>
                <a:effectLst/>
                <a:latin typeface="Courier New" panose="02070309020205020404" pitchFamily="49" charset="0"/>
              </a:rPr>
              <a:t>rumah</a:t>
            </a:r>
            <a:r>
              <a:rPr lang="en-ID" sz="800" b="0" dirty="0">
                <a:solidFill>
                  <a:srgbClr val="008000"/>
                </a:solidFill>
                <a:effectLst/>
                <a:latin typeface="Courier New" panose="02070309020205020404" pitchFamily="49" charset="0"/>
              </a:rPr>
              <a:t> yang </a:t>
            </a:r>
            <a:r>
              <a:rPr lang="en-ID" sz="800" b="0" dirty="0" err="1">
                <a:solidFill>
                  <a:srgbClr val="008000"/>
                </a:solidFill>
                <a:effectLst/>
                <a:latin typeface="Courier New" panose="02070309020205020404" pitchFamily="49" charset="0"/>
              </a:rPr>
              <a:t>dapat</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menjadi</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potensi</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tanggungan</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dari</a:t>
            </a:r>
            <a:r>
              <a:rPr lang="en-ID" sz="800" b="0" dirty="0">
                <a:solidFill>
                  <a:srgbClr val="008000"/>
                </a:solidFill>
                <a:effectLst/>
                <a:latin typeface="Courier New" panose="02070309020205020404" pitchFamily="49" charset="0"/>
              </a:rPr>
              <a:t> customer (</a:t>
            </a:r>
            <a:r>
              <a:rPr lang="en-ID" sz="800" b="0" dirty="0" err="1">
                <a:solidFill>
                  <a:srgbClr val="008000"/>
                </a:solidFill>
                <a:effectLst/>
                <a:latin typeface="Courier New" panose="02070309020205020404" pitchFamily="49" charset="0"/>
              </a:rPr>
              <a:t>seperti</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adik</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keponakan</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dll</a:t>
            </a:r>
            <a:r>
              <a:rPr lang="en-ID" sz="800" b="0" dirty="0">
                <a:solidFill>
                  <a:srgbClr val="008000"/>
                </a:solidFill>
                <a:effectLst/>
                <a:latin typeface="Courier New" panose="02070309020205020404" pitchFamily="49" charset="0"/>
              </a:rPr>
              <a:t>)</a:t>
            </a:r>
            <a:endParaRPr lang="en-ID" sz="800" b="0" dirty="0">
              <a:solidFill>
                <a:srgbClr val="000000"/>
              </a:solidFill>
              <a:effectLst/>
              <a:latin typeface="Courier New" panose="02070309020205020404" pitchFamily="49" charset="0"/>
            </a:endParaRPr>
          </a:p>
        </p:txBody>
      </p:sp>
      <p:sp>
        <p:nvSpPr>
          <p:cNvPr id="25" name="TextBox 24">
            <a:extLst>
              <a:ext uri="{FF2B5EF4-FFF2-40B4-BE49-F238E27FC236}">
                <a16:creationId xmlns:a16="http://schemas.microsoft.com/office/drawing/2014/main" id="{746D1A52-BF72-489E-6EB7-B4CCB590AD1E}"/>
              </a:ext>
            </a:extLst>
          </p:cNvPr>
          <p:cNvSpPr txBox="1"/>
          <p:nvPr/>
        </p:nvSpPr>
        <p:spPr>
          <a:xfrm>
            <a:off x="4785584" y="2021630"/>
            <a:ext cx="4120367" cy="461665"/>
          </a:xfrm>
          <a:prstGeom prst="rect">
            <a:avLst/>
          </a:prstGeom>
          <a:noFill/>
        </p:spPr>
        <p:txBody>
          <a:bodyPr wrap="square">
            <a:spAutoFit/>
          </a:bodyPr>
          <a:lstStyle/>
          <a:p>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Total_Spent</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MntCoke</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MntFruits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MntMeatProducts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MntFishProducts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MntSweetProducts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MntGoldProds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a:t>
            </a:r>
          </a:p>
        </p:txBody>
      </p:sp>
      <p:sp>
        <p:nvSpPr>
          <p:cNvPr id="27" name="TextBox 26">
            <a:extLst>
              <a:ext uri="{FF2B5EF4-FFF2-40B4-BE49-F238E27FC236}">
                <a16:creationId xmlns:a16="http://schemas.microsoft.com/office/drawing/2014/main" id="{4A7884E3-40E4-9221-8163-580A06BF484D}"/>
              </a:ext>
            </a:extLst>
          </p:cNvPr>
          <p:cNvSpPr txBox="1"/>
          <p:nvPr/>
        </p:nvSpPr>
        <p:spPr>
          <a:xfrm>
            <a:off x="4785584" y="2843421"/>
            <a:ext cx="4290665" cy="584775"/>
          </a:xfrm>
          <a:prstGeom prst="rect">
            <a:avLst/>
          </a:prstGeom>
          <a:noFill/>
        </p:spPr>
        <p:txBody>
          <a:bodyPr wrap="square">
            <a:spAutoFit/>
          </a:bodyPr>
          <a:lstStyle/>
          <a:p>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Total_Transactions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NumDealsPurchases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NumWebPurchases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NumCatalogPurchases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NumStorePurchases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a:t>
            </a:r>
          </a:p>
          <a:p>
            <a:br>
              <a:rPr lang="en-ID" sz="800" b="0" dirty="0">
                <a:solidFill>
                  <a:srgbClr val="000000"/>
                </a:solidFill>
                <a:effectLst/>
                <a:latin typeface="Courier New" panose="02070309020205020404" pitchFamily="49" charset="0"/>
              </a:rPr>
            </a:br>
            <a:r>
              <a:rPr lang="en-ID" sz="800" b="0" dirty="0">
                <a:solidFill>
                  <a:srgbClr val="008000"/>
                </a:solidFill>
                <a:effectLst/>
                <a:latin typeface="Courier New" panose="02070309020205020404" pitchFamily="49" charset="0"/>
              </a:rPr>
              <a:t>#asumsi total </a:t>
            </a:r>
            <a:r>
              <a:rPr lang="en-ID" sz="800" b="0" dirty="0" err="1">
                <a:solidFill>
                  <a:srgbClr val="008000"/>
                </a:solidFill>
                <a:effectLst/>
                <a:latin typeface="Courier New" panose="02070309020205020404" pitchFamily="49" charset="0"/>
              </a:rPr>
              <a:t>transaksi</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adalah</a:t>
            </a:r>
            <a:r>
              <a:rPr lang="en-ID" sz="800" b="0" dirty="0">
                <a:solidFill>
                  <a:srgbClr val="008000"/>
                </a:solidFill>
                <a:effectLst/>
                <a:latin typeface="Courier New" panose="02070309020205020404" pitchFamily="49" charset="0"/>
              </a:rPr>
              <a:t> pada </a:t>
            </a:r>
            <a:r>
              <a:rPr lang="en-ID" sz="800" b="0" dirty="0" err="1">
                <a:solidFill>
                  <a:srgbClr val="008000"/>
                </a:solidFill>
                <a:effectLst/>
                <a:latin typeface="Courier New" panose="02070309020205020404" pitchFamily="49" charset="0"/>
              </a:rPr>
              <a:t>bulan</a:t>
            </a:r>
            <a:r>
              <a:rPr lang="en-ID" sz="800" b="0" dirty="0">
                <a:solidFill>
                  <a:srgbClr val="008000"/>
                </a:solidFill>
                <a:effectLst/>
                <a:latin typeface="Courier New" panose="02070309020205020404" pitchFamily="49" charset="0"/>
              </a:rPr>
              <a:t> </a:t>
            </a:r>
            <a:r>
              <a:rPr lang="en-ID" sz="800" b="0" dirty="0" err="1">
                <a:solidFill>
                  <a:srgbClr val="008000"/>
                </a:solidFill>
                <a:effectLst/>
                <a:latin typeface="Courier New" panose="02070309020205020404" pitchFamily="49" charset="0"/>
              </a:rPr>
              <a:t>sebelumnya</a:t>
            </a:r>
            <a:endParaRPr lang="en-ID" sz="800" b="0" dirty="0">
              <a:solidFill>
                <a:srgbClr val="000000"/>
              </a:solidFill>
              <a:effectLst/>
              <a:latin typeface="Courier New" panose="02070309020205020404" pitchFamily="49" charset="0"/>
            </a:endParaRPr>
          </a:p>
        </p:txBody>
      </p:sp>
      <p:sp>
        <p:nvSpPr>
          <p:cNvPr id="29" name="TextBox 28">
            <a:extLst>
              <a:ext uri="{FF2B5EF4-FFF2-40B4-BE49-F238E27FC236}">
                <a16:creationId xmlns:a16="http://schemas.microsoft.com/office/drawing/2014/main" id="{2809431B-0424-BCFE-14A2-1A372593C6C9}"/>
              </a:ext>
            </a:extLst>
          </p:cNvPr>
          <p:cNvSpPr txBox="1"/>
          <p:nvPr/>
        </p:nvSpPr>
        <p:spPr>
          <a:xfrm>
            <a:off x="4785584" y="3726384"/>
            <a:ext cx="4203775" cy="338554"/>
          </a:xfrm>
          <a:prstGeom prst="rect">
            <a:avLst/>
          </a:prstGeom>
          <a:noFill/>
        </p:spPr>
        <p:txBody>
          <a:bodyPr wrap="square">
            <a:spAutoFit/>
          </a:bodyPr>
          <a:lstStyle/>
          <a:p>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Total_AcceptedCmp</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'AcceptedCmp3'</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'AcceptedCmp4'</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'AcceptedCmp5'</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'AcceptedCmp1'</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'AcceptedCmp2'</a:t>
            </a:r>
            <a:r>
              <a:rPr lang="en-ID" sz="800" b="0" dirty="0">
                <a:solidFill>
                  <a:srgbClr val="000000"/>
                </a:solidFill>
                <a:effectLst/>
                <a:latin typeface="Courier New" panose="02070309020205020404"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0" y="560525"/>
            <a:ext cx="8520600" cy="4098600"/>
          </a:xfrm>
          <a:prstGeom prst="rect">
            <a:avLst/>
          </a:prstGeom>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7"/>
            </a:pPr>
            <a:r>
              <a:rPr lang="en-US" sz="1400" dirty="0" err="1">
                <a:solidFill>
                  <a:schemeClr val="dk1"/>
                </a:solidFill>
                <a:latin typeface="Calibri" panose="020F0502020204030204" pitchFamily="34" charset="0"/>
                <a:cs typeface="Calibri" panose="020F0502020204030204" pitchFamily="34" charset="0"/>
              </a:rPr>
              <a:t>Conversion_Rate</a:t>
            </a:r>
            <a:r>
              <a:rPr lang="en-US" sz="1400" dirty="0">
                <a:solidFill>
                  <a:schemeClr val="dk1"/>
                </a:solidFill>
                <a:latin typeface="Calibri" panose="020F0502020204030204" pitchFamily="34" charset="0"/>
                <a:cs typeface="Calibri" panose="020F0502020204030204" pitchFamily="34" charset="0"/>
              </a:rPr>
              <a:t> (</a:t>
            </a:r>
            <a:r>
              <a:rPr lang="en-US" sz="1400" dirty="0" err="1">
                <a:solidFill>
                  <a:schemeClr val="dk1"/>
                </a:solidFill>
                <a:latin typeface="Calibri" panose="020F0502020204030204" pitchFamily="34" charset="0"/>
                <a:cs typeface="Calibri" panose="020F0502020204030204" pitchFamily="34" charset="0"/>
              </a:rPr>
              <a:t>Jumlah</a:t>
            </a:r>
            <a:r>
              <a:rPr lang="en-US" sz="1400" dirty="0">
                <a:solidFill>
                  <a:schemeClr val="dk1"/>
                </a:solidFill>
                <a:latin typeface="Calibri" panose="020F0502020204030204" pitchFamily="34" charset="0"/>
                <a:cs typeface="Calibri" panose="020F0502020204030204" pitchFamily="34" charset="0"/>
              </a:rPr>
              <a:t> </a:t>
            </a:r>
            <a:r>
              <a:rPr lang="en-US" sz="1400" dirty="0" err="1">
                <a:solidFill>
                  <a:schemeClr val="dk1"/>
                </a:solidFill>
                <a:latin typeface="Calibri" panose="020F0502020204030204" pitchFamily="34" charset="0"/>
                <a:cs typeface="Calibri" panose="020F0502020204030204" pitchFamily="34" charset="0"/>
              </a:rPr>
              <a:t>Transaksi</a:t>
            </a:r>
            <a:r>
              <a:rPr lang="en-US" sz="1400" dirty="0">
                <a:solidFill>
                  <a:schemeClr val="dk1"/>
                </a:solidFill>
                <a:latin typeface="Calibri" panose="020F0502020204030204" pitchFamily="34" charset="0"/>
                <a:cs typeface="Calibri" panose="020F0502020204030204" pitchFamily="34" charset="0"/>
              </a:rPr>
              <a:t> yang </a:t>
            </a:r>
            <a:r>
              <a:rPr lang="en-US" sz="1400" dirty="0" err="1">
                <a:solidFill>
                  <a:schemeClr val="dk1"/>
                </a:solidFill>
                <a:latin typeface="Calibri" panose="020F0502020204030204" pitchFamily="34" charset="0"/>
                <a:cs typeface="Calibri" panose="020F0502020204030204" pitchFamily="34" charset="0"/>
              </a:rPr>
              <a:t>dilakukan</a:t>
            </a:r>
            <a:r>
              <a:rPr lang="en-US" sz="1400" dirty="0">
                <a:solidFill>
                  <a:schemeClr val="dk1"/>
                </a:solidFill>
                <a:latin typeface="Calibri" panose="020F0502020204030204" pitchFamily="34" charset="0"/>
                <a:cs typeface="Calibri" panose="020F0502020204030204" pitchFamily="34" charset="0"/>
              </a:rPr>
              <a:t> Customer </a:t>
            </a:r>
            <a:r>
              <a:rPr lang="en-US" sz="1400" dirty="0" err="1">
                <a:solidFill>
                  <a:schemeClr val="dk1"/>
                </a:solidFill>
                <a:latin typeface="Calibri" panose="020F0502020204030204" pitchFamily="34" charset="0"/>
                <a:cs typeface="Calibri" panose="020F0502020204030204" pitchFamily="34" charset="0"/>
              </a:rPr>
              <a:t>setiap</a:t>
            </a:r>
            <a:r>
              <a:rPr lang="en-US" sz="1400" dirty="0">
                <a:solidFill>
                  <a:schemeClr val="dk1"/>
                </a:solidFill>
                <a:latin typeface="Calibri" panose="020F0502020204030204" pitchFamily="34" charset="0"/>
                <a:cs typeface="Calibri" panose="020F0502020204030204" pitchFamily="34" charset="0"/>
              </a:rPr>
              <a:t> Web Visit)</a:t>
            </a:r>
          </a:p>
          <a:p>
            <a:pPr marL="476250" lvl="0" algn="l" rtl="0">
              <a:spcBef>
                <a:spcPts val="0"/>
              </a:spcBef>
              <a:spcAft>
                <a:spcPts val="0"/>
              </a:spcAft>
              <a:buClr>
                <a:schemeClr val="dk1"/>
              </a:buClr>
              <a:buSzPct val="100000"/>
              <a:buFont typeface="+mj-lt"/>
              <a:buAutoNum type="arabicPeriod" startAt="7"/>
            </a:pPr>
            <a:endParaRPr lang="en-US" sz="1400" dirty="0">
              <a:solidFill>
                <a:schemeClr val="dk1"/>
              </a:solidFill>
              <a:latin typeface="Calibri" panose="020F0502020204030204" pitchFamily="34" charset="0"/>
              <a:cs typeface="Calibri" panose="020F0502020204030204" pitchFamily="34" charset="0"/>
            </a:endParaRPr>
          </a:p>
          <a:p>
            <a:pPr marL="133350" lvl="0" indent="0" algn="l" rtl="0">
              <a:spcBef>
                <a:spcPts val="0"/>
              </a:spcBef>
              <a:spcAft>
                <a:spcPts val="0"/>
              </a:spcAft>
              <a:buClr>
                <a:schemeClr val="dk1"/>
              </a:buClr>
              <a:buSzPts val="1500"/>
              <a:buNone/>
            </a:pPr>
            <a:endParaRPr sz="1400" dirty="0">
              <a:solidFill>
                <a:schemeClr val="dk1"/>
              </a:solidFill>
              <a:latin typeface="Calibri" panose="020F0502020204030204" pitchFamily="34" charset="0"/>
              <a:cs typeface="Calibri" panose="020F0502020204030204" pitchFamily="34" charset="0"/>
            </a:endParaRPr>
          </a:p>
        </p:txBody>
      </p:sp>
      <p:sp>
        <p:nvSpPr>
          <p:cNvPr id="2" name="Google Shape;115;p27">
            <a:extLst>
              <a:ext uri="{FF2B5EF4-FFF2-40B4-BE49-F238E27FC236}">
                <a16:creationId xmlns:a16="http://schemas.microsoft.com/office/drawing/2014/main" id="{274F8AF0-8CFE-7734-5580-405A4F8DC8D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4" name="TextBox 3">
            <a:extLst>
              <a:ext uri="{FF2B5EF4-FFF2-40B4-BE49-F238E27FC236}">
                <a16:creationId xmlns:a16="http://schemas.microsoft.com/office/drawing/2014/main" id="{50C4C19A-5CAC-A405-CD53-A90F16F3DA26}"/>
              </a:ext>
            </a:extLst>
          </p:cNvPr>
          <p:cNvSpPr txBox="1"/>
          <p:nvPr/>
        </p:nvSpPr>
        <p:spPr>
          <a:xfrm>
            <a:off x="505946" y="924076"/>
            <a:ext cx="7360054" cy="954107"/>
          </a:xfrm>
          <a:prstGeom prst="rect">
            <a:avLst/>
          </a:prstGeom>
          <a:noFill/>
        </p:spPr>
        <p:txBody>
          <a:bodyPr wrap="square">
            <a:spAutoFit/>
          </a:bodyPr>
          <a:lstStyle/>
          <a:p>
            <a:r>
              <a:rPr lang="en-ID" sz="800" b="0" dirty="0">
                <a:solidFill>
                  <a:srgbClr val="0000FF"/>
                </a:solidFill>
                <a:effectLst/>
                <a:latin typeface="Courier New" panose="02070309020205020404" pitchFamily="49" charset="0"/>
              </a:rPr>
              <a:t>def</a:t>
            </a:r>
            <a:r>
              <a:rPr lang="en-ID" sz="800" b="0" dirty="0">
                <a:solidFill>
                  <a:srgbClr val="000000"/>
                </a:solidFill>
                <a:effectLst/>
                <a:latin typeface="Courier New" panose="02070309020205020404" pitchFamily="49" charset="0"/>
              </a:rPr>
              <a:t> </a:t>
            </a:r>
            <a:r>
              <a:rPr lang="en-ID" sz="800" b="0" dirty="0">
                <a:solidFill>
                  <a:srgbClr val="795E26"/>
                </a:solidFill>
                <a:effectLst/>
                <a:latin typeface="Courier New" panose="02070309020205020404" pitchFamily="49" charset="0"/>
              </a:rPr>
              <a:t>conv</a:t>
            </a:r>
            <a:r>
              <a:rPr lang="en-ID" sz="800" b="0" dirty="0">
                <a:solidFill>
                  <a:srgbClr val="000000"/>
                </a:solidFill>
                <a:effectLst/>
                <a:latin typeface="Courier New" panose="02070309020205020404" pitchFamily="49" charset="0"/>
              </a:rPr>
              <a:t>(</a:t>
            </a:r>
            <a:r>
              <a:rPr lang="en-ID" sz="800" b="0" dirty="0" err="1">
                <a:solidFill>
                  <a:srgbClr val="001080"/>
                </a:solidFill>
                <a:effectLst/>
                <a:latin typeface="Courier New" panose="02070309020205020404" pitchFamily="49" charset="0"/>
              </a:rPr>
              <a:t>x</a:t>
            </a:r>
            <a:r>
              <a:rPr lang="en-ID" sz="800" b="0" dirty="0" err="1">
                <a:solidFill>
                  <a:srgbClr val="000000"/>
                </a:solidFill>
                <a:effectLst/>
                <a:latin typeface="Courier New" panose="02070309020205020404" pitchFamily="49" charset="0"/>
              </a:rPr>
              <a:t>,</a:t>
            </a:r>
            <a:r>
              <a:rPr lang="en-ID" sz="800" b="0" dirty="0" err="1">
                <a:solidFill>
                  <a:srgbClr val="001080"/>
                </a:solidFill>
                <a:effectLst/>
                <a:latin typeface="Courier New" panose="02070309020205020404" pitchFamily="49" charset="0"/>
              </a:rPr>
              <a:t>y</a:t>
            </a:r>
            <a:r>
              <a:rPr lang="en-ID" sz="800" b="0" dirty="0">
                <a:solidFill>
                  <a:srgbClr val="000000"/>
                </a:solidFill>
                <a:effectLst/>
                <a:latin typeface="Courier New" panose="02070309020205020404" pitchFamily="49" charset="0"/>
              </a:rPr>
              <a:t>):</a:t>
            </a: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if</a:t>
            </a:r>
            <a:r>
              <a:rPr lang="en-ID" sz="800" b="0" dirty="0">
                <a:solidFill>
                  <a:srgbClr val="000000"/>
                </a:solidFill>
                <a:effectLst/>
                <a:latin typeface="Courier New" panose="02070309020205020404" pitchFamily="49" charset="0"/>
              </a:rPr>
              <a:t> y==</a:t>
            </a:r>
            <a:r>
              <a:rPr lang="en-ID" sz="800" b="0" dirty="0">
                <a:solidFill>
                  <a:srgbClr val="09885A"/>
                </a:solidFill>
                <a:effectLst/>
                <a:latin typeface="Courier New" panose="02070309020205020404" pitchFamily="49" charset="0"/>
              </a:rPr>
              <a:t>0</a:t>
            </a:r>
            <a:r>
              <a:rPr lang="en-ID" sz="800" b="0" dirty="0">
                <a:solidFill>
                  <a:srgbClr val="000000"/>
                </a:solidFill>
                <a:effectLst/>
                <a:latin typeface="Courier New" panose="02070309020205020404" pitchFamily="49" charset="0"/>
              </a:rPr>
              <a:t>:</a:t>
            </a: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return</a:t>
            </a:r>
            <a:r>
              <a:rPr lang="en-ID" sz="800" b="0" dirty="0">
                <a:solidFill>
                  <a:srgbClr val="000000"/>
                </a:solidFill>
                <a:effectLst/>
                <a:latin typeface="Courier New" panose="02070309020205020404" pitchFamily="49" charset="0"/>
              </a:rPr>
              <a:t> </a:t>
            </a:r>
            <a:r>
              <a:rPr lang="en-ID" sz="800" b="0" dirty="0">
                <a:solidFill>
                  <a:srgbClr val="09885A"/>
                </a:solidFill>
                <a:effectLst/>
                <a:latin typeface="Courier New" panose="02070309020205020404" pitchFamily="49" charset="0"/>
              </a:rPr>
              <a:t>0</a:t>
            </a:r>
            <a:endParaRPr lang="en-ID" sz="800" b="0" dirty="0">
              <a:solidFill>
                <a:srgbClr val="000000"/>
              </a:solidFill>
              <a:effectLst/>
              <a:latin typeface="Courier New" panose="02070309020205020404" pitchFamily="49" charset="0"/>
            </a:endParaRP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else</a:t>
            </a:r>
            <a:r>
              <a:rPr lang="en-ID" sz="800" b="0" dirty="0">
                <a:solidFill>
                  <a:srgbClr val="000000"/>
                </a:solidFill>
                <a:effectLst/>
                <a:latin typeface="Courier New" panose="02070309020205020404" pitchFamily="49" charset="0"/>
              </a:rPr>
              <a:t>: </a:t>
            </a:r>
          </a:p>
          <a:p>
            <a:r>
              <a:rPr lang="en-ID" sz="800" b="0" dirty="0">
                <a:solidFill>
                  <a:srgbClr val="000000"/>
                </a:solidFill>
                <a:effectLst/>
                <a:latin typeface="Courier New" panose="02070309020205020404" pitchFamily="49" charset="0"/>
              </a:rPr>
              <a:t>    </a:t>
            </a:r>
            <a:r>
              <a:rPr lang="en-ID" sz="800" b="0" dirty="0">
                <a:solidFill>
                  <a:srgbClr val="AF00DB"/>
                </a:solidFill>
                <a:effectLst/>
                <a:latin typeface="Courier New" panose="02070309020205020404" pitchFamily="49" charset="0"/>
              </a:rPr>
              <a:t>return</a:t>
            </a:r>
            <a:r>
              <a:rPr lang="en-ID" sz="800" b="0" dirty="0">
                <a:solidFill>
                  <a:srgbClr val="000000"/>
                </a:solidFill>
                <a:effectLst/>
                <a:latin typeface="Courier New" panose="02070309020205020404" pitchFamily="49" charset="0"/>
              </a:rPr>
              <a:t> x/y</a:t>
            </a:r>
          </a:p>
          <a:p>
            <a:br>
              <a:rPr lang="en-ID" sz="800" b="0" dirty="0">
                <a:solidFill>
                  <a:srgbClr val="000000"/>
                </a:solidFill>
                <a:effectLst/>
                <a:latin typeface="Courier New" panose="02070309020205020404" pitchFamily="49" charset="0"/>
              </a:rPr>
            </a:br>
            <a:r>
              <a:rPr lang="en-ID" sz="800" b="0" dirty="0" err="1">
                <a:solidFill>
                  <a:srgbClr val="000000"/>
                </a:solidFill>
                <a:effectLst/>
                <a:latin typeface="Courier New" panose="02070309020205020404" pitchFamily="49" charset="0"/>
              </a:rPr>
              <a:t>df</a:t>
            </a:r>
            <a:r>
              <a:rPr lang="en-ID" sz="800" b="0" dirty="0">
                <a:solidFill>
                  <a:srgbClr val="000000"/>
                </a:solidFill>
                <a:effectLst/>
                <a:latin typeface="Courier New" panose="02070309020205020404" pitchFamily="49" charset="0"/>
              </a:rPr>
              <a:t>[</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Conversion_Rate</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 = </a:t>
            </a:r>
            <a:r>
              <a:rPr lang="en-ID" sz="800" b="0" dirty="0" err="1">
                <a:solidFill>
                  <a:srgbClr val="000000"/>
                </a:solidFill>
                <a:effectLst/>
                <a:latin typeface="Courier New" panose="02070309020205020404" pitchFamily="49" charset="0"/>
              </a:rPr>
              <a:t>df.apply</a:t>
            </a:r>
            <a:r>
              <a:rPr lang="en-ID" sz="800" b="0" dirty="0">
                <a:solidFill>
                  <a:srgbClr val="000000"/>
                </a:solidFill>
                <a:effectLst/>
                <a:latin typeface="Courier New" panose="02070309020205020404" pitchFamily="49" charset="0"/>
              </a:rPr>
              <a:t>(</a:t>
            </a:r>
            <a:r>
              <a:rPr lang="en-ID" sz="800" b="0" dirty="0">
                <a:solidFill>
                  <a:srgbClr val="0000FF"/>
                </a:solidFill>
                <a:effectLst/>
                <a:latin typeface="Courier New" panose="02070309020205020404" pitchFamily="49" charset="0"/>
              </a:rPr>
              <a:t>lambda</a:t>
            </a:r>
            <a:r>
              <a:rPr lang="en-ID" sz="800" b="0" dirty="0">
                <a:solidFill>
                  <a:srgbClr val="000000"/>
                </a:solidFill>
                <a:effectLst/>
                <a:latin typeface="Courier New" panose="02070309020205020404" pitchFamily="49" charset="0"/>
              </a:rPr>
              <a:t> x: conv(x[</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Total_Transactions</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],x[</a:t>
            </a:r>
            <a:r>
              <a:rPr lang="en-ID" sz="800" b="0" dirty="0">
                <a:solidFill>
                  <a:srgbClr val="A31515"/>
                </a:solidFill>
                <a:effectLst/>
                <a:latin typeface="Courier New" panose="02070309020205020404" pitchFamily="49" charset="0"/>
              </a:rPr>
              <a:t>'</a:t>
            </a:r>
            <a:r>
              <a:rPr lang="en-ID" sz="800" b="0" dirty="0" err="1">
                <a:solidFill>
                  <a:srgbClr val="A31515"/>
                </a:solidFill>
                <a:effectLst/>
                <a:latin typeface="Courier New" panose="02070309020205020404" pitchFamily="49" charset="0"/>
              </a:rPr>
              <a:t>NumWebVisitsMonth</a:t>
            </a:r>
            <a:r>
              <a:rPr lang="en-ID" sz="800" b="0" dirty="0">
                <a:solidFill>
                  <a:srgbClr val="A31515"/>
                </a:solidFill>
                <a:effectLst/>
                <a:latin typeface="Courier New" panose="02070309020205020404" pitchFamily="49" charset="0"/>
              </a:rPr>
              <a:t>'</a:t>
            </a:r>
            <a:r>
              <a:rPr lang="en-ID" sz="800" b="0" dirty="0">
                <a:solidFill>
                  <a:srgbClr val="000000"/>
                </a:solidFill>
                <a:effectLst/>
                <a:latin typeface="Courier New" panose="02070309020205020404" pitchFamily="49" charset="0"/>
              </a:rPr>
              <a:t>]),axis=</a:t>
            </a:r>
            <a:r>
              <a:rPr lang="en-ID" sz="800" b="0" dirty="0">
                <a:solidFill>
                  <a:srgbClr val="09885A"/>
                </a:solidFill>
                <a:effectLst/>
                <a:latin typeface="Courier New" panose="02070309020205020404" pitchFamily="49" charset="0"/>
              </a:rPr>
              <a:t>1</a:t>
            </a:r>
            <a:r>
              <a:rPr lang="en-ID" sz="800" b="0" dirty="0">
                <a:solidFill>
                  <a:srgbClr val="000000"/>
                </a:solidFill>
                <a:effectLst/>
                <a:latin typeface="Courier New" panose="02070309020205020404" pitchFamily="49" charset="0"/>
              </a:rPr>
              <a:t>)</a:t>
            </a:r>
          </a:p>
        </p:txBody>
      </p:sp>
      <p:pic>
        <p:nvPicPr>
          <p:cNvPr id="6" name="Picture 5">
            <a:extLst>
              <a:ext uri="{FF2B5EF4-FFF2-40B4-BE49-F238E27FC236}">
                <a16:creationId xmlns:a16="http://schemas.microsoft.com/office/drawing/2014/main" id="{1E453A3C-8FBE-8F88-4E78-EC74C31916B8}"/>
              </a:ext>
            </a:extLst>
          </p:cNvPr>
          <p:cNvPicPr>
            <a:picLocks noChangeAspect="1"/>
          </p:cNvPicPr>
          <p:nvPr/>
        </p:nvPicPr>
        <p:blipFill>
          <a:blip r:embed="rId4"/>
          <a:stretch>
            <a:fillRect/>
          </a:stretch>
        </p:blipFill>
        <p:spPr>
          <a:xfrm>
            <a:off x="505945" y="1925555"/>
            <a:ext cx="5585853" cy="1292389"/>
          </a:xfrm>
          <a:prstGeom prst="rect">
            <a:avLst/>
          </a:prstGeom>
        </p:spPr>
      </p:pic>
      <p:sp>
        <p:nvSpPr>
          <p:cNvPr id="7" name="TextBox 6">
            <a:extLst>
              <a:ext uri="{FF2B5EF4-FFF2-40B4-BE49-F238E27FC236}">
                <a16:creationId xmlns:a16="http://schemas.microsoft.com/office/drawing/2014/main" id="{00BCB3DD-24E4-4FCB-32F6-4EAED2306774}"/>
              </a:ext>
            </a:extLst>
          </p:cNvPr>
          <p:cNvSpPr txBox="1"/>
          <p:nvPr/>
        </p:nvSpPr>
        <p:spPr>
          <a:xfrm>
            <a:off x="505945" y="3217944"/>
            <a:ext cx="8520599" cy="1600438"/>
          </a:xfrm>
          <a:prstGeom prst="rect">
            <a:avLst/>
          </a:prstGeom>
          <a:noFill/>
        </p:spPr>
        <p:txBody>
          <a:bodyPr wrap="square">
            <a:spAutoFit/>
          </a:bodyPr>
          <a:lstStyle/>
          <a:p>
            <a:r>
              <a:rPr lang="en-ID" dirty="0">
                <a:solidFill>
                  <a:schemeClr val="tx1"/>
                </a:solidFill>
                <a:effectLst/>
                <a:latin typeface="Calibri" panose="020F0502020204030204" pitchFamily="34" charset="0"/>
                <a:cs typeface="Calibri" panose="020F0502020204030204" pitchFamily="34" charset="0"/>
              </a:rPr>
              <a:t>Hasil </a:t>
            </a:r>
            <a:r>
              <a:rPr lang="en-ID" dirty="0" err="1">
                <a:solidFill>
                  <a:schemeClr val="tx1"/>
                </a:solidFill>
                <a:effectLst/>
                <a:latin typeface="Calibri" panose="020F0502020204030204" pitchFamily="34" charset="0"/>
                <a:cs typeface="Calibri" panose="020F0502020204030204" pitchFamily="34" charset="0"/>
              </a:rPr>
              <a:t>pengamatan</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hubungan</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kolom</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lainnya</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terhadap</a:t>
            </a:r>
            <a:r>
              <a:rPr lang="en-ID" dirty="0">
                <a:solidFill>
                  <a:schemeClr val="tx1"/>
                </a:solidFill>
                <a:effectLst/>
                <a:latin typeface="Calibri" panose="020F0502020204030204" pitchFamily="34" charset="0"/>
                <a:cs typeface="Calibri" panose="020F0502020204030204" pitchFamily="34" charset="0"/>
              </a:rPr>
              <a:t> </a:t>
            </a:r>
            <a:r>
              <a:rPr lang="en-ID" b="1" dirty="0" err="1">
                <a:solidFill>
                  <a:schemeClr val="tx1"/>
                </a:solidFill>
                <a:effectLst/>
                <a:latin typeface="Calibri" panose="020F0502020204030204" pitchFamily="34" charset="0"/>
                <a:cs typeface="Calibri" panose="020F0502020204030204" pitchFamily="34" charset="0"/>
              </a:rPr>
              <a:t>Conversion_Rate</a:t>
            </a:r>
            <a:r>
              <a:rPr lang="en-ID" b="1"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yaitu</a:t>
            </a:r>
            <a:r>
              <a:rPr lang="en-ID" dirty="0">
                <a:solidFill>
                  <a:schemeClr val="tx1"/>
                </a:solidFill>
                <a:effectLst/>
                <a:latin typeface="Calibri" panose="020F0502020204030204" pitchFamily="34" charset="0"/>
                <a:cs typeface="Calibri" panose="020F0502020204030204" pitchFamily="34" charset="0"/>
              </a:rPr>
              <a:t>: </a:t>
            </a:r>
          </a:p>
          <a:p>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Umur</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tidak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berkorelasi</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atau</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tidak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berpengaruh</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terhadap</a:t>
            </a:r>
            <a:r>
              <a:rPr lang="en-ID" dirty="0">
                <a:solidFill>
                  <a:schemeClr val="tx1"/>
                </a:solidFill>
                <a:effectLst/>
                <a:latin typeface="Calibri" panose="020F0502020204030204" pitchFamily="34" charset="0"/>
                <a:cs typeface="Calibri" panose="020F0502020204030204" pitchFamily="34" charset="0"/>
              </a:rPr>
              <a:t> Conversion Rate.</a:t>
            </a:r>
          </a:p>
          <a:p>
            <a:r>
              <a:rPr lang="en-ID" dirty="0">
                <a:solidFill>
                  <a:schemeClr val="tx1"/>
                </a:solidFill>
                <a:effectLst/>
                <a:latin typeface="Calibri" panose="020F0502020204030204" pitchFamily="34" charset="0"/>
                <a:cs typeface="Calibri" panose="020F0502020204030204" pitchFamily="34" charset="0"/>
              </a:rPr>
              <a:t>- Customer </a:t>
            </a:r>
            <a:r>
              <a:rPr lang="en-ID" dirty="0" err="1">
                <a:solidFill>
                  <a:schemeClr val="tx1"/>
                </a:solidFill>
                <a:effectLst/>
                <a:latin typeface="Calibri" panose="020F0502020204030204" pitchFamily="34" charset="0"/>
                <a:cs typeface="Calibri" panose="020F0502020204030204" pitchFamily="34" charset="0"/>
              </a:rPr>
              <a:t>dengan</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jumlah</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anak-anak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serumah</a:t>
            </a:r>
            <a:r>
              <a:rPr lang="en-ID" dirty="0">
                <a:solidFill>
                  <a:schemeClr val="tx1"/>
                </a:solidFill>
                <a:effectLst/>
                <a:latin typeface="Calibri" panose="020F0502020204030204" pitchFamily="34" charset="0"/>
                <a:cs typeface="Calibri" panose="020F0502020204030204" pitchFamily="34" charset="0"/>
              </a:rPr>
              <a:t> yang </a:t>
            </a:r>
            <a:r>
              <a:rPr lang="en-ID" dirty="0" err="1">
                <a:solidFill>
                  <a:schemeClr val="tx1"/>
                </a:solidFill>
                <a:effectLst/>
                <a:latin typeface="Calibri" panose="020F0502020204030204" pitchFamily="34" charset="0"/>
                <a:cs typeface="Calibri" panose="020F0502020204030204" pitchFamily="34" charset="0"/>
              </a:rPr>
              <a:t>lebih</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banyak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cenderung</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memmiliki</a:t>
            </a:r>
            <a:r>
              <a:rPr lang="en-ID" dirty="0">
                <a:solidFill>
                  <a:schemeClr val="tx1"/>
                </a:solidFill>
                <a:effectLst/>
                <a:latin typeface="Calibri" panose="020F0502020204030204" pitchFamily="34" charset="0"/>
                <a:cs typeface="Calibri" panose="020F0502020204030204" pitchFamily="34" charset="0"/>
              </a:rPr>
              <a:t> Conversion Rate yang </a:t>
            </a:r>
            <a:r>
              <a:rPr lang="en-ID" dirty="0" err="1">
                <a:solidFill>
                  <a:schemeClr val="tx1"/>
                </a:solidFill>
                <a:effectLst/>
                <a:latin typeface="Calibri" panose="020F0502020204030204" pitchFamily="34" charset="0"/>
                <a:cs typeface="Calibri" panose="020F0502020204030204" pitchFamily="34" charset="0"/>
              </a:rPr>
              <a:t>lebih</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kecil</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dibanding</a:t>
            </a:r>
            <a:r>
              <a:rPr lang="en-ID" dirty="0">
                <a:solidFill>
                  <a:schemeClr val="tx1"/>
                </a:solidFill>
                <a:effectLst/>
                <a:latin typeface="Calibri" panose="020F0502020204030204" pitchFamily="34" charset="0"/>
                <a:cs typeface="Calibri" panose="020F0502020204030204" pitchFamily="34" charset="0"/>
              </a:rPr>
              <a:t> yang </a:t>
            </a:r>
            <a:r>
              <a:rPr lang="en-ID" dirty="0" err="1">
                <a:solidFill>
                  <a:schemeClr val="tx1"/>
                </a:solidFill>
                <a:effectLst/>
                <a:latin typeface="Calibri" panose="020F0502020204030204" pitchFamily="34" charset="0"/>
                <a:cs typeface="Calibri" panose="020F0502020204030204" pitchFamily="34" charset="0"/>
              </a:rPr>
              <a:t>tidak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memiliki</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anak</a:t>
            </a:r>
            <a:r>
              <a:rPr lang="en-ID" dirty="0">
                <a:solidFill>
                  <a:schemeClr val="tx1"/>
                </a:solidFill>
                <a:effectLst/>
                <a:latin typeface="Calibri" panose="020F0502020204030204" pitchFamily="34" charset="0"/>
                <a:cs typeface="Calibri" panose="020F0502020204030204" pitchFamily="34" charset="0"/>
              </a:rPr>
              <a:t>/</a:t>
            </a:r>
            <a:r>
              <a:rPr lang="en-ID" dirty="0" err="1">
                <a:solidFill>
                  <a:schemeClr val="tx1"/>
                </a:solidFill>
                <a:effectLst/>
                <a:latin typeface="Calibri" panose="020F0502020204030204" pitchFamily="34" charset="0"/>
                <a:cs typeface="Calibri" panose="020F0502020204030204" pitchFamily="34" charset="0"/>
              </a:rPr>
              <a:t>hanya</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memiliki</a:t>
            </a:r>
            <a:r>
              <a:rPr lang="en-ID" dirty="0">
                <a:solidFill>
                  <a:schemeClr val="tx1"/>
                </a:solidFill>
                <a:effectLst/>
                <a:latin typeface="Calibri" panose="020F0502020204030204" pitchFamily="34" charset="0"/>
                <a:cs typeface="Calibri" panose="020F0502020204030204" pitchFamily="34" charset="0"/>
              </a:rPr>
              <a:t> 1 </a:t>
            </a:r>
            <a:r>
              <a:rPr lang="en-ID" dirty="0" err="1">
                <a:solidFill>
                  <a:schemeClr val="tx1"/>
                </a:solidFill>
                <a:effectLst/>
                <a:latin typeface="Calibri" panose="020F0502020204030204" pitchFamily="34" charset="0"/>
                <a:cs typeface="Calibri" panose="020F0502020204030204" pitchFamily="34" charset="0"/>
              </a:rPr>
              <a:t>anak</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dalam</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serumah</a:t>
            </a:r>
            <a:r>
              <a:rPr lang="en-ID" dirty="0">
                <a:solidFill>
                  <a:schemeClr val="tx1"/>
                </a:solidFill>
                <a:effectLst/>
                <a:latin typeface="Calibri" panose="020F0502020204030204" pitchFamily="34" charset="0"/>
                <a:cs typeface="Calibri" panose="020F0502020204030204" pitchFamily="34" charset="0"/>
              </a:rPr>
              <a:t>.</a:t>
            </a:r>
          </a:p>
          <a:p>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Total_Spent</a:t>
            </a:r>
            <a:r>
              <a:rPr lang="en-ID" dirty="0">
                <a:solidFill>
                  <a:schemeClr val="tx1"/>
                </a:solidFill>
                <a:effectLst/>
                <a:latin typeface="Calibri" panose="020F0502020204030204" pitchFamily="34" charset="0"/>
                <a:cs typeface="Calibri" panose="020F0502020204030204" pitchFamily="34" charset="0"/>
              </a:rPr>
              <a:t> dan </a:t>
            </a:r>
            <a:r>
              <a:rPr lang="en-ID" dirty="0" err="1">
                <a:solidFill>
                  <a:schemeClr val="tx1"/>
                </a:solidFill>
                <a:effectLst/>
                <a:latin typeface="Calibri" panose="020F0502020204030204" pitchFamily="34" charset="0"/>
                <a:cs typeface="Calibri" panose="020F0502020204030204" pitchFamily="34" charset="0"/>
              </a:rPr>
              <a:t>Total_Transactions</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memiliki</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kecenderungan</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berbanding</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lurus</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atau</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pengaruh</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terhadap</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Conversion_Rate</a:t>
            </a:r>
            <a:r>
              <a:rPr lang="en-ID" dirty="0">
                <a:solidFill>
                  <a:schemeClr val="tx1"/>
                </a:solidFill>
                <a:effectLst/>
                <a:latin typeface="Calibri" panose="020F0502020204030204" pitchFamily="34" charset="0"/>
                <a:cs typeface="Calibri" panose="020F0502020204030204" pitchFamily="34" charset="0"/>
              </a:rPr>
              <a:t>. </a:t>
            </a:r>
          </a:p>
          <a:p>
            <a:r>
              <a:rPr lang="en-ID" dirty="0">
                <a:solidFill>
                  <a:schemeClr val="tx1"/>
                </a:solidFill>
                <a:effectLst/>
                <a:latin typeface="Calibri" panose="020F0502020204030204" pitchFamily="34" charset="0"/>
                <a:cs typeface="Calibri" panose="020F0502020204030204" pitchFamily="34" charset="0"/>
              </a:rPr>
              <a:t>- Income </a:t>
            </a:r>
            <a:r>
              <a:rPr lang="en-ID" dirty="0" err="1">
                <a:solidFill>
                  <a:schemeClr val="tx1"/>
                </a:solidFill>
                <a:effectLst/>
                <a:latin typeface="Calibri" panose="020F0502020204030204" pitchFamily="34" charset="0"/>
                <a:cs typeface="Calibri" panose="020F0502020204030204" pitchFamily="34" charset="0"/>
              </a:rPr>
              <a:t>memiliki</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korelasi</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berbanding</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lurus</a:t>
            </a:r>
            <a:r>
              <a:rPr lang="en-ID" dirty="0">
                <a:solidFill>
                  <a:schemeClr val="tx1"/>
                </a:solidFill>
                <a:effectLst/>
                <a:latin typeface="Calibri" panose="020F0502020204030204" pitchFamily="34" charset="0"/>
                <a:cs typeface="Calibri" panose="020F0502020204030204" pitchFamily="34" charset="0"/>
              </a:rPr>
              <a:t>) </a:t>
            </a:r>
            <a:r>
              <a:rPr lang="en-ID" dirty="0" err="1">
                <a:solidFill>
                  <a:schemeClr val="tx1"/>
                </a:solidFill>
                <a:effectLst/>
                <a:latin typeface="Calibri" panose="020F0502020204030204" pitchFamily="34" charset="0"/>
                <a:cs typeface="Calibri" panose="020F0502020204030204" pitchFamily="34" charset="0"/>
              </a:rPr>
              <a:t>terhadap</a:t>
            </a:r>
            <a:r>
              <a:rPr lang="en-ID" dirty="0">
                <a:solidFill>
                  <a:schemeClr val="tx1"/>
                </a:solidFill>
                <a:effectLst/>
                <a:latin typeface="Calibri" panose="020F0502020204030204" pitchFamily="34" charset="0"/>
                <a:cs typeface="Calibri" panose="020F0502020204030204" pitchFamily="34" charset="0"/>
              </a:rPr>
              <a:t> Conversion Rate.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1028" name="Picture 4">
            <a:extLst>
              <a:ext uri="{FF2B5EF4-FFF2-40B4-BE49-F238E27FC236}">
                <a16:creationId xmlns:a16="http://schemas.microsoft.com/office/drawing/2014/main" id="{6D8E8916-C583-C3FF-478F-A209D9BFD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2113"/>
            <a:ext cx="3234018" cy="2535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BC63A3-5027-BAD6-8979-FFC46C000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4018" y="792113"/>
            <a:ext cx="3234018" cy="2535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DB9F0E4-11A2-03DE-1717-37B280D0D9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8541" y="792114"/>
            <a:ext cx="2685459" cy="2535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7F323053-81FE-E877-1776-F30571F7C371}"/>
              </a:ext>
            </a:extLst>
          </p:cNvPr>
          <p:cNvSpPr>
            <a:spLocks noGrp="1"/>
          </p:cNvSpPr>
          <p:nvPr>
            <p:ph type="body" idx="1"/>
          </p:nvPr>
        </p:nvSpPr>
        <p:spPr>
          <a:xfrm>
            <a:off x="0" y="433525"/>
            <a:ext cx="8520600" cy="3416400"/>
          </a:xfrm>
        </p:spPr>
        <p:txBody>
          <a:bodyPr/>
          <a:lstStyle/>
          <a:p>
            <a:pPr marL="114300" indent="0">
              <a:buNone/>
            </a:pPr>
            <a:r>
              <a:rPr lang="en-US" b="1" dirty="0"/>
              <a:t>Categorical Columns VS Conversion Rate</a:t>
            </a:r>
          </a:p>
        </p:txBody>
      </p:sp>
      <p:sp>
        <p:nvSpPr>
          <p:cNvPr id="6" name="Rectangle 5">
            <a:extLst>
              <a:ext uri="{FF2B5EF4-FFF2-40B4-BE49-F238E27FC236}">
                <a16:creationId xmlns:a16="http://schemas.microsoft.com/office/drawing/2014/main" id="{C4E1173A-0A9C-5249-0B2C-5FED916DD138}"/>
              </a:ext>
            </a:extLst>
          </p:cNvPr>
          <p:cNvSpPr/>
          <p:nvPr/>
        </p:nvSpPr>
        <p:spPr>
          <a:xfrm>
            <a:off x="159300" y="3284427"/>
            <a:ext cx="8921200" cy="1569660"/>
          </a:xfrm>
          <a:prstGeom prst="rect">
            <a:avLst/>
          </a:prstGeom>
        </p:spPr>
        <p:txBody>
          <a:bodyPr wrap="square">
            <a:spAutoFit/>
          </a:bodyPr>
          <a:lstStyle/>
          <a:p>
            <a:r>
              <a:rPr lang="en-US" sz="1200" dirty="0">
                <a:solidFill>
                  <a:schemeClr val="tx1"/>
                </a:solidFill>
                <a:latin typeface="Calibri" panose="020F0502020204030204" pitchFamily="34" charset="0"/>
                <a:cs typeface="Calibri" panose="020F0502020204030204" pitchFamily="34" charset="0"/>
              </a:rPr>
              <a:t>Hasil </a:t>
            </a:r>
            <a:r>
              <a:rPr lang="en-US" sz="1200" dirty="0" err="1">
                <a:solidFill>
                  <a:schemeClr val="tx1"/>
                </a:solidFill>
                <a:latin typeface="Calibri" panose="020F0502020204030204" pitchFamily="34" charset="0"/>
                <a:cs typeface="Calibri" panose="020F0502020204030204" pitchFamily="34" charset="0"/>
              </a:rPr>
              <a:t>Pengamatan</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Conversion Rate pada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latar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belakang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SMA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jauh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rendah</a:t>
            </a:r>
            <a:r>
              <a:rPr lang="en-US" sz="1200" dirty="0">
                <a:solidFill>
                  <a:schemeClr val="tx1"/>
                </a:solidFill>
                <a:latin typeface="Calibri" panose="020F0502020204030204" pitchFamily="34" charset="0"/>
                <a:cs typeface="Calibri" panose="020F0502020204030204" pitchFamily="34" charset="0"/>
              </a:rPr>
              <a:t> dan D3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rendah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latar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belakang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S1, S2 dan S3 yang </a:t>
            </a:r>
            <a:r>
              <a:rPr lang="en-US" sz="1200" dirty="0" err="1">
                <a:solidFill>
                  <a:schemeClr val="tx1"/>
                </a:solidFill>
                <a:latin typeface="Calibri" panose="020F0502020204030204" pitchFamily="34" charset="0"/>
                <a:cs typeface="Calibri" panose="020F0502020204030204" pitchFamily="34" charset="0"/>
              </a:rPr>
              <a:t>ketiganya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persebaran</a:t>
            </a:r>
            <a:r>
              <a:rPr lang="en-US" sz="1200" dirty="0">
                <a:solidFill>
                  <a:schemeClr val="tx1"/>
                </a:solidFill>
                <a:latin typeface="Calibri" panose="020F0502020204030204" pitchFamily="34" charset="0"/>
                <a:cs typeface="Calibri" panose="020F0502020204030204" pitchFamily="34" charset="0"/>
              </a:rPr>
              <a:t> conversion rate yang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merata</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Conversion Rate pada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status </a:t>
            </a:r>
            <a:r>
              <a:rPr lang="en-US" sz="1200" dirty="0" err="1">
                <a:solidFill>
                  <a:schemeClr val="tx1"/>
                </a:solidFill>
                <a:latin typeface="Calibri" panose="020F0502020204030204" pitchFamily="34" charset="0"/>
                <a:cs typeface="Calibri" panose="020F0502020204030204" pitchFamily="34" charset="0"/>
              </a:rPr>
              <a:t>sebagai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janda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tinggi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duda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tidak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dapat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dijadikan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sebagai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perbandingan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terhadap</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karena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hanya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berjumlah</a:t>
            </a:r>
            <a:r>
              <a:rPr lang="en-US" sz="1200" dirty="0">
                <a:solidFill>
                  <a:schemeClr val="tx1"/>
                </a:solidFill>
                <a:latin typeface="Calibri" panose="020F0502020204030204" pitchFamily="34" charset="0"/>
                <a:cs typeface="Calibri" panose="020F0502020204030204" pitchFamily="34" charset="0"/>
              </a:rPr>
              <a:t> 3 orang.</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Conversion rate pada customer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 Elderly (</a:t>
            </a:r>
            <a:r>
              <a:rPr lang="en-US" sz="1200" dirty="0" err="1">
                <a:solidFill>
                  <a:schemeClr val="tx1"/>
                </a:solidFill>
                <a:latin typeface="Calibri" panose="020F0502020204030204" pitchFamily="34" charset="0"/>
                <a:cs typeface="Calibri" panose="020F0502020204030204" pitchFamily="34" charset="0"/>
              </a:rPr>
              <a:t>lanjut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usia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tinggi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 Middle Age </a:t>
            </a:r>
            <a:r>
              <a:rPr lang="en-US" sz="1200" dirty="0" err="1">
                <a:solidFill>
                  <a:schemeClr val="tx1"/>
                </a:solidFill>
                <a:latin typeface="Calibri" panose="020F0502020204030204" pitchFamily="34" charset="0"/>
                <a:cs typeface="Calibri" panose="020F0502020204030204" pitchFamily="34" charset="0"/>
              </a:rPr>
              <a:t>maupun</a:t>
            </a:r>
            <a:r>
              <a:rPr lang="en-US" sz="1200" dirty="0">
                <a:solidFill>
                  <a:schemeClr val="tx1"/>
                </a:solidFill>
                <a:latin typeface="Calibri" panose="020F0502020204030204" pitchFamily="34" charset="0"/>
                <a:cs typeface="Calibri" panose="020F0502020204030204" pitchFamily="34" charset="0"/>
              </a:rPr>
              <a:t> Adult.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 Placeholder 4">
            <a:extLst>
              <a:ext uri="{FF2B5EF4-FFF2-40B4-BE49-F238E27FC236}">
                <a16:creationId xmlns:a16="http://schemas.microsoft.com/office/drawing/2014/main" id="{0874C1D3-3524-49AC-9001-DC775FA87B83}"/>
              </a:ext>
            </a:extLst>
          </p:cNvPr>
          <p:cNvSpPr txBox="1">
            <a:spLocks/>
          </p:cNvSpPr>
          <p:nvPr/>
        </p:nvSpPr>
        <p:spPr>
          <a:xfrm>
            <a:off x="0" y="43352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t>Categorical Columns VS Total Transactions</a:t>
            </a:r>
          </a:p>
        </p:txBody>
      </p:sp>
      <p:pic>
        <p:nvPicPr>
          <p:cNvPr id="2050" name="Picture 2">
            <a:extLst>
              <a:ext uri="{FF2B5EF4-FFF2-40B4-BE49-F238E27FC236}">
                <a16:creationId xmlns:a16="http://schemas.microsoft.com/office/drawing/2014/main" id="{3F1183EC-38CB-D219-9580-7F56998D6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1850"/>
            <a:ext cx="3111502" cy="2191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5264D3A-81B7-28CF-95FD-77A5D96B8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2" y="840303"/>
            <a:ext cx="2920997" cy="21913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FCBFBB-C562-94B1-AF5E-3394F966FA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499" y="831850"/>
            <a:ext cx="3067052" cy="21998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608E995-A9C2-5E47-02D7-24D41277FAF5}"/>
              </a:ext>
            </a:extLst>
          </p:cNvPr>
          <p:cNvSpPr/>
          <p:nvPr/>
        </p:nvSpPr>
        <p:spPr>
          <a:xfrm>
            <a:off x="50799" y="3249760"/>
            <a:ext cx="8921200" cy="1200329"/>
          </a:xfrm>
          <a:prstGeom prst="rect">
            <a:avLst/>
          </a:prstGeom>
        </p:spPr>
        <p:txBody>
          <a:bodyPr wrap="square">
            <a:spAutoFit/>
          </a:bodyPr>
          <a:lstStyle/>
          <a:p>
            <a:r>
              <a:rPr lang="en-US" sz="1200" dirty="0">
                <a:solidFill>
                  <a:schemeClr val="tx1"/>
                </a:solidFill>
                <a:latin typeface="Calibri" panose="020F0502020204030204" pitchFamily="34" charset="0"/>
                <a:cs typeface="Calibri" panose="020F0502020204030204" pitchFamily="34" charset="0"/>
              </a:rPr>
              <a:t>Hasil </a:t>
            </a:r>
            <a:r>
              <a:rPr lang="en-US" sz="1200" dirty="0" err="1">
                <a:solidFill>
                  <a:schemeClr val="tx1"/>
                </a:solidFill>
                <a:latin typeface="Calibri" panose="020F0502020204030204" pitchFamily="34" charset="0"/>
                <a:cs typeface="Calibri" panose="020F0502020204030204" pitchFamily="34" charset="0"/>
              </a:rPr>
              <a:t>Pengamatan</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status </a:t>
            </a:r>
            <a:r>
              <a:rPr lang="en-US" sz="1200" dirty="0" err="1">
                <a:solidFill>
                  <a:schemeClr val="tx1"/>
                </a:solidFill>
                <a:latin typeface="Calibri" panose="020F0502020204030204" pitchFamily="34" charset="0"/>
                <a:cs typeface="Calibri" panose="020F0502020204030204" pitchFamily="34" charset="0"/>
              </a:rPr>
              <a:t>Bertunangan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total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yang paling </a:t>
            </a:r>
            <a:r>
              <a:rPr lang="en-US" sz="1200" dirty="0" err="1">
                <a:solidFill>
                  <a:schemeClr val="tx1"/>
                </a:solidFill>
                <a:latin typeface="Calibri" panose="020F0502020204030204" pitchFamily="34" charset="0"/>
                <a:cs typeface="Calibri" panose="020F0502020204030204" pitchFamily="34" charset="0"/>
              </a:rPr>
              <a:t>tinggi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status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latar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SMA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total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kecil</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sedangkan</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latar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D3 dan S3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total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tinggi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S1 dan S2.</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Customer Middle Age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total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cenderung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tinggi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922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9" name="Text Placeholder 4">
            <a:extLst>
              <a:ext uri="{FF2B5EF4-FFF2-40B4-BE49-F238E27FC236}">
                <a16:creationId xmlns:a16="http://schemas.microsoft.com/office/drawing/2014/main" id="{F127900F-B022-8F9A-9732-AE77DD5196EF}"/>
              </a:ext>
            </a:extLst>
          </p:cNvPr>
          <p:cNvSpPr txBox="1">
            <a:spLocks/>
          </p:cNvSpPr>
          <p:nvPr/>
        </p:nvSpPr>
        <p:spPr>
          <a:xfrm>
            <a:off x="0" y="458925"/>
            <a:ext cx="8520600" cy="448445"/>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latin typeface="+mj-lt"/>
                <a:cs typeface="Calibri" panose="020F0502020204030204" pitchFamily="34" charset="0"/>
              </a:rPr>
              <a:t>Products Type</a:t>
            </a:r>
          </a:p>
        </p:txBody>
      </p:sp>
      <p:pic>
        <p:nvPicPr>
          <p:cNvPr id="3074" name="Picture 2">
            <a:extLst>
              <a:ext uri="{FF2B5EF4-FFF2-40B4-BE49-F238E27FC236}">
                <a16:creationId xmlns:a16="http://schemas.microsoft.com/office/drawing/2014/main" id="{4F207A10-5259-D7E9-CF96-924E29B42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00" y="907370"/>
            <a:ext cx="5000175" cy="353882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5DDF100-2E72-8096-3C84-CAF9F0BD9EF7}"/>
              </a:ext>
            </a:extLst>
          </p:cNvPr>
          <p:cNvSpPr/>
          <p:nvPr/>
        </p:nvSpPr>
        <p:spPr>
          <a:xfrm>
            <a:off x="111400" y="3572371"/>
            <a:ext cx="8921200" cy="276999"/>
          </a:xfrm>
          <a:prstGeom prst="rect">
            <a:avLst/>
          </a:prstGeom>
        </p:spPr>
        <p:txBody>
          <a:bodyPr wrap="square">
            <a:spAutoFit/>
          </a:bodyPr>
          <a:lstStyle/>
          <a:p>
            <a:pPr marL="285750" indent="-285750">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4F92A08F-5F3E-90C6-8854-C5564BC32EDF}"/>
              </a:ext>
            </a:extLst>
          </p:cNvPr>
          <p:cNvSpPr/>
          <p:nvPr/>
        </p:nvSpPr>
        <p:spPr>
          <a:xfrm>
            <a:off x="5111575" y="1048256"/>
            <a:ext cx="3576850" cy="3046988"/>
          </a:xfrm>
          <a:prstGeom prst="rect">
            <a:avLst/>
          </a:prstGeom>
        </p:spPr>
        <p:txBody>
          <a:bodyPr wrap="square">
            <a:spAutoFit/>
          </a:bodyPr>
          <a:lstStyle/>
          <a:p>
            <a:pPr algn="just"/>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pendapatan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cola </a:t>
            </a:r>
            <a:r>
              <a:rPr lang="en-US" sz="1200" dirty="0" err="1">
                <a:solidFill>
                  <a:schemeClr val="tx1"/>
                </a:solidFill>
                <a:latin typeface="Calibri" panose="020F0502020204030204" pitchFamily="34" charset="0"/>
                <a:cs typeface="Calibri" panose="020F0502020204030204" pitchFamily="34" charset="0"/>
              </a:rPr>
              <a:t>adalah</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terbanyak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semua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ada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sedangkan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pendapatan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terkecil</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ada</a:t>
            </a:r>
            <a:r>
              <a:rPr lang="en-US" sz="1200" dirty="0">
                <a:solidFill>
                  <a:schemeClr val="tx1"/>
                </a:solidFill>
                <a:latin typeface="Calibri" panose="020F0502020204030204" pitchFamily="34" charset="0"/>
                <a:cs typeface="Calibri" panose="020F0502020204030204" pitchFamily="34" charset="0"/>
              </a:rPr>
              <a:t> pada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buah</a:t>
            </a:r>
            <a:r>
              <a:rPr lang="en-US" sz="1200" dirty="0">
                <a:solidFill>
                  <a:schemeClr val="tx1"/>
                </a:solidFill>
                <a:latin typeface="Calibri" panose="020F0502020204030204" pitchFamily="34" charset="0"/>
                <a:cs typeface="Calibri" panose="020F0502020204030204" pitchFamily="34" charset="0"/>
              </a:rPr>
              <a:t> dan </a:t>
            </a:r>
            <a:r>
              <a:rPr lang="en-US" sz="1200" dirty="0" err="1">
                <a:solidFill>
                  <a:schemeClr val="tx1"/>
                </a:solidFill>
                <a:latin typeface="Calibri" panose="020F0502020204030204" pitchFamily="34" charset="0"/>
                <a:cs typeface="Calibri" panose="020F0502020204030204" pitchFamily="34" charset="0"/>
              </a:rPr>
              <a:t>manisan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marketing campaign </a:t>
            </a:r>
            <a:r>
              <a:rPr lang="en-US" sz="1200" dirty="0" err="1">
                <a:solidFill>
                  <a:schemeClr val="tx1"/>
                </a:solidFill>
                <a:latin typeface="Calibri" panose="020F0502020204030204" pitchFamily="34" charset="0"/>
                <a:cs typeface="Calibri" panose="020F0502020204030204" pitchFamily="34" charset="0"/>
              </a:rPr>
              <a:t>selanjutnya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disarankan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melakukan</a:t>
            </a:r>
            <a:r>
              <a:rPr lang="en-US" sz="1200" dirty="0">
                <a:solidFill>
                  <a:schemeClr val="tx1"/>
                </a:solidFill>
                <a:latin typeface="Calibri" panose="020F0502020204030204" pitchFamily="34" charset="0"/>
                <a:cs typeface="Calibri" panose="020F0502020204030204" pitchFamily="34" charset="0"/>
              </a:rPr>
              <a:t> campaign </a:t>
            </a:r>
            <a:r>
              <a:rPr lang="en-US" sz="1200" dirty="0" err="1">
                <a:solidFill>
                  <a:schemeClr val="tx1"/>
                </a:solidFill>
                <a:latin typeface="Calibri" panose="020F0502020204030204" pitchFamily="34" charset="0"/>
                <a:cs typeface="Calibri" panose="020F0502020204030204" pitchFamily="34" charset="0"/>
              </a:rPr>
              <a:t>terhadap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buah</a:t>
            </a:r>
            <a:r>
              <a:rPr lang="en-US" sz="1200" dirty="0">
                <a:solidFill>
                  <a:schemeClr val="tx1"/>
                </a:solidFill>
                <a:latin typeface="Calibri" panose="020F0502020204030204" pitchFamily="34" charset="0"/>
                <a:cs typeface="Calibri" panose="020F0502020204030204" pitchFamily="34" charset="0"/>
              </a:rPr>
              <a:t>/</a:t>
            </a:r>
            <a:r>
              <a:rPr lang="en-US" sz="1200" dirty="0" err="1">
                <a:solidFill>
                  <a:schemeClr val="tx1"/>
                </a:solidFill>
                <a:latin typeface="Calibri" panose="020F0502020204030204" pitchFamily="34" charset="0"/>
                <a:cs typeface="Calibri" panose="020F0502020204030204" pitchFamily="34" charset="0"/>
              </a:rPr>
              <a:t>manisan</a:t>
            </a:r>
            <a:r>
              <a:rPr lang="en-US" sz="1200" dirty="0">
                <a:solidFill>
                  <a:schemeClr val="tx1"/>
                </a:solidFill>
                <a:latin typeface="Calibri" panose="020F0502020204030204" pitchFamily="34" charset="0"/>
                <a:cs typeface="Calibri" panose="020F0502020204030204" pitchFamily="34" charset="0"/>
              </a:rPr>
              <a:t>/ikan/</a:t>
            </a:r>
            <a:r>
              <a:rPr lang="en-US" sz="1200" dirty="0" err="1">
                <a:solidFill>
                  <a:schemeClr val="tx1"/>
                </a:solidFill>
                <a:latin typeface="Calibri" panose="020F0502020204030204" pitchFamily="34" charset="0"/>
                <a:cs typeface="Calibri" panose="020F0502020204030204" pitchFamily="34" charset="0"/>
              </a:rPr>
              <a:t>emas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karena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keempat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tersebut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jauh</a:t>
            </a:r>
            <a:r>
              <a:rPr lang="en-US" sz="1200" dirty="0">
                <a:solidFill>
                  <a:schemeClr val="tx1"/>
                </a:solidFill>
                <a:latin typeface="Calibri" panose="020F0502020204030204" pitchFamily="34" charset="0"/>
                <a:cs typeface="Calibri" panose="020F0502020204030204" pitchFamily="34" charset="0"/>
              </a:rPr>
              <a:t> di </a:t>
            </a:r>
            <a:r>
              <a:rPr lang="en-US" sz="1200" dirty="0" err="1">
                <a:solidFill>
                  <a:schemeClr val="tx1"/>
                </a:solidFill>
                <a:latin typeface="Calibri" panose="020F0502020204030204" pitchFamily="34" charset="0"/>
                <a:cs typeface="Calibri" panose="020F0502020204030204" pitchFamily="34" charset="0"/>
              </a:rPr>
              <a:t>bawah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cola dan </a:t>
            </a:r>
            <a:r>
              <a:rPr lang="en-US" sz="1200" dirty="0" err="1">
                <a:solidFill>
                  <a:schemeClr val="tx1"/>
                </a:solidFill>
                <a:latin typeface="Calibri" panose="020F0502020204030204" pitchFamily="34" charset="0"/>
                <a:cs typeface="Calibri" panose="020F0502020204030204" pitchFamily="34" charset="0"/>
              </a:rPr>
              <a:t>daging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sehingga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dalam</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rangka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meningkatan</a:t>
            </a:r>
            <a:r>
              <a:rPr lang="en-US" sz="1200" dirty="0">
                <a:solidFill>
                  <a:schemeClr val="tx1"/>
                </a:solidFill>
                <a:latin typeface="Calibri" panose="020F0502020204030204" pitchFamily="34" charset="0"/>
                <a:cs typeface="Calibri" panose="020F0502020204030204" pitchFamily="34" charset="0"/>
              </a:rPr>
              <a:t> revenue </a:t>
            </a:r>
            <a:r>
              <a:rPr lang="en-US" sz="1200" dirty="0" err="1">
                <a:solidFill>
                  <a:schemeClr val="tx1"/>
                </a:solidFill>
                <a:latin typeface="Calibri" panose="020F0502020204030204" pitchFamily="34" charset="0"/>
                <a:cs typeface="Calibri" panose="020F0502020204030204" pitchFamily="34" charset="0"/>
              </a:rPr>
              <a:t>perusahaan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perlu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adanya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keseimbangan</a:t>
            </a:r>
            <a:r>
              <a:rPr lang="en-US" sz="1200" dirty="0">
                <a:solidFill>
                  <a:schemeClr val="tx1"/>
                </a:solidFill>
                <a:latin typeface="Calibri" panose="020F0502020204030204" pitchFamily="34" charset="0"/>
                <a:cs typeface="Calibri" panose="020F0502020204030204" pitchFamily="34" charset="0"/>
              </a:rPr>
              <a:t> revenue </a:t>
            </a:r>
            <a:r>
              <a:rPr lang="en-US" sz="1200" dirty="0" err="1">
                <a:solidFill>
                  <a:schemeClr val="tx1"/>
                </a:solidFill>
                <a:latin typeface="Calibri" panose="020F0502020204030204" pitchFamily="34" charset="0"/>
                <a:cs typeface="Calibri" panose="020F0502020204030204" pitchFamily="34" charset="0"/>
              </a:rPr>
              <a:t>masuk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semua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jenis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ada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cola dan </a:t>
            </a:r>
            <a:r>
              <a:rPr lang="en-US" sz="1200" dirty="0" err="1">
                <a:solidFill>
                  <a:schemeClr val="tx1"/>
                </a:solidFill>
                <a:latin typeface="Calibri" panose="020F0502020204030204" pitchFamily="34" charset="0"/>
                <a:cs typeface="Calibri" panose="020F0502020204030204" pitchFamily="34" charset="0"/>
              </a:rPr>
              <a:t>daging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tidak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perlu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menjadi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fokus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marketing campaign </a:t>
            </a:r>
            <a:r>
              <a:rPr lang="en-US" sz="1200" dirty="0" err="1">
                <a:solidFill>
                  <a:schemeClr val="tx1"/>
                </a:solidFill>
                <a:latin typeface="Calibri" panose="020F0502020204030204" pitchFamily="34" charset="0"/>
                <a:cs typeface="Calibri" panose="020F0502020204030204" pitchFamily="34" charset="0"/>
              </a:rPr>
              <a:t>selanjutnya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karena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sudah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banyak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penghasilan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kedua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tersebut</a:t>
            </a:r>
            <a:r>
              <a:rPr lang="en-US" sz="1200" dirty="0">
                <a:solidFill>
                  <a:schemeClr val="tx1"/>
                </a:solidFill>
                <a:latin typeface="Calibri" panose="020F0502020204030204" pitchFamily="34" charset="0"/>
                <a:cs typeface="Calibri" panose="020F0502020204030204" pitchFamily="34" charset="0"/>
              </a:rPr>
              <a:t> dan </a:t>
            </a:r>
            <a:r>
              <a:rPr lang="en-US" sz="1200" dirty="0" err="1">
                <a:solidFill>
                  <a:schemeClr val="tx1"/>
                </a:solidFill>
                <a:latin typeface="Calibri" panose="020F0502020204030204" pitchFamily="34" charset="0"/>
                <a:cs typeface="Calibri" panose="020F0502020204030204" pitchFamily="34" charset="0"/>
              </a:rPr>
              <a:t>sebaiknya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fokus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kepada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masih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dalam</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memberikan</a:t>
            </a:r>
            <a:r>
              <a:rPr lang="en-US" sz="1200" dirty="0">
                <a:solidFill>
                  <a:schemeClr val="tx1"/>
                </a:solidFill>
                <a:latin typeface="Calibri" panose="020F0502020204030204" pitchFamily="34" charset="0"/>
                <a:cs typeface="Calibri" panose="020F0502020204030204" pitchFamily="34" charset="0"/>
              </a:rPr>
              <a:t> revenue </a:t>
            </a:r>
            <a:r>
              <a:rPr lang="en-US" sz="1200" dirty="0" err="1">
                <a:solidFill>
                  <a:schemeClr val="tx1"/>
                </a:solidFill>
                <a:latin typeface="Calibri" panose="020F0502020204030204" pitchFamily="34" charset="0"/>
                <a:cs typeface="Calibri" panose="020F0502020204030204" pitchFamily="34" charset="0"/>
              </a:rPr>
              <a:t>kepada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perusahaan</a:t>
            </a:r>
            <a:r>
              <a:rPr lang="en-US" sz="1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3371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 Placeholder 4">
            <a:extLst>
              <a:ext uri="{FF2B5EF4-FFF2-40B4-BE49-F238E27FC236}">
                <a16:creationId xmlns:a16="http://schemas.microsoft.com/office/drawing/2014/main" id="{C93B80BE-666C-77AC-AA3C-B9CAB063855A}"/>
              </a:ext>
            </a:extLst>
          </p:cNvPr>
          <p:cNvSpPr txBox="1">
            <a:spLocks/>
          </p:cNvSpPr>
          <p:nvPr/>
        </p:nvSpPr>
        <p:spPr>
          <a:xfrm>
            <a:off x="0" y="43352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latin typeface="+mj-lt"/>
                <a:cs typeface="Calibri" panose="020F0502020204030204" pitchFamily="34" charset="0"/>
              </a:rPr>
              <a:t>Purchases Type</a:t>
            </a:r>
          </a:p>
        </p:txBody>
      </p:sp>
      <p:pic>
        <p:nvPicPr>
          <p:cNvPr id="4098" name="Picture 2">
            <a:extLst>
              <a:ext uri="{FF2B5EF4-FFF2-40B4-BE49-F238E27FC236}">
                <a16:creationId xmlns:a16="http://schemas.microsoft.com/office/drawing/2014/main" id="{23A142AB-42AC-5B95-4E46-9612D4C2A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25" y="1006225"/>
            <a:ext cx="5006975" cy="33712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3B51920-5D81-EF0F-535F-ECA9EDFB1530}"/>
              </a:ext>
            </a:extLst>
          </p:cNvPr>
          <p:cNvSpPr/>
          <p:nvPr/>
        </p:nvSpPr>
        <p:spPr>
          <a:xfrm>
            <a:off x="5400950" y="1172269"/>
            <a:ext cx="3406500" cy="2677656"/>
          </a:xfrm>
          <a:prstGeom prst="rect">
            <a:avLst/>
          </a:prstGeom>
        </p:spPr>
        <p:txBody>
          <a:bodyPr wrap="square">
            <a:spAutoFit/>
          </a:bodyPr>
          <a:lstStyle/>
          <a:p>
            <a:pPr algn="just"/>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terbanyak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adalah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melalui</a:t>
            </a:r>
            <a:r>
              <a:rPr lang="en-US" sz="1200" dirty="0">
                <a:solidFill>
                  <a:schemeClr val="tx1"/>
                </a:solidFill>
                <a:latin typeface="Calibri" panose="020F0502020204030204" pitchFamily="34" charset="0"/>
                <a:cs typeface="Calibri" panose="020F0502020204030204" pitchFamily="34" charset="0"/>
              </a:rPr>
              <a:t> store dan web. </a:t>
            </a:r>
            <a:r>
              <a:rPr lang="en-US" sz="1200" dirty="0" err="1">
                <a:solidFill>
                  <a:schemeClr val="tx1"/>
                </a:solidFill>
                <a:latin typeface="Calibri" panose="020F0502020204030204" pitchFamily="34" charset="0"/>
                <a:cs typeface="Calibri" panose="020F0502020204030204" pitchFamily="34" charset="0"/>
              </a:rPr>
              <a:t>Dikarenakan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kedua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metode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tersebut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sudah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terkenal</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maka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sebaiknya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diberi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perhatian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Deals dan Catalog yang </a:t>
            </a:r>
            <a:r>
              <a:rPr lang="en-US" sz="1200" dirty="0" err="1">
                <a:solidFill>
                  <a:schemeClr val="tx1"/>
                </a:solidFill>
                <a:latin typeface="Calibri" panose="020F0502020204030204" pitchFamily="34" charset="0"/>
                <a:cs typeface="Calibri" panose="020F0502020204030204" pitchFamily="34" charset="0"/>
              </a:rPr>
              <a:t>masih</a:t>
            </a:r>
            <a:r>
              <a:rPr lang="en-US" sz="1200" dirty="0">
                <a:solidFill>
                  <a:schemeClr val="tx1"/>
                </a:solidFill>
                <a:latin typeface="Calibri" panose="020F0502020204030204" pitchFamily="34" charset="0"/>
                <a:cs typeface="Calibri" panose="020F0502020204030204" pitchFamily="34" charset="0"/>
              </a:rPr>
              <a:t> di </a:t>
            </a:r>
            <a:r>
              <a:rPr lang="en-US" sz="1200" dirty="0" err="1">
                <a:solidFill>
                  <a:schemeClr val="tx1"/>
                </a:solidFill>
                <a:latin typeface="Calibri" panose="020F0502020204030204" pitchFamily="34" charset="0"/>
                <a:cs typeface="Calibri" panose="020F0502020204030204" pitchFamily="34" charset="0"/>
              </a:rPr>
              <a:t>bawah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Web dan Store. </a:t>
            </a:r>
            <a:r>
              <a:rPr lang="en-US" sz="1200" dirty="0" err="1">
                <a:solidFill>
                  <a:schemeClr val="tx1"/>
                </a:solidFill>
                <a:latin typeface="Calibri" panose="020F0502020204030204" pitchFamily="34" charset="0"/>
                <a:cs typeface="Calibri" panose="020F0502020204030204" pitchFamily="34" charset="0"/>
              </a:rPr>
              <a:t>Rekomendasi</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dapat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diberikan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yaitu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seperti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Deals yang </a:t>
            </a:r>
            <a:r>
              <a:rPr lang="en-US" sz="1200" dirty="0" err="1">
                <a:solidFill>
                  <a:schemeClr val="tx1"/>
                </a:solidFill>
                <a:latin typeface="Calibri" panose="020F0502020204030204" pitchFamily="34" charset="0"/>
                <a:cs typeface="Calibri" panose="020F0502020204030204" pitchFamily="34" charset="0"/>
              </a:rPr>
              <a:t>ditawarkan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adalah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produk</a:t>
            </a:r>
            <a:r>
              <a:rPr lang="en-US" sz="1200" dirty="0">
                <a:solidFill>
                  <a:schemeClr val="tx1"/>
                </a:solidFill>
                <a:latin typeface="Calibri" panose="020F0502020204030204" pitchFamily="34" charset="0"/>
                <a:cs typeface="Calibri" panose="020F0502020204030204" pitchFamily="34" charset="0"/>
              </a:rPr>
              <a:t> yang </a:t>
            </a:r>
            <a:r>
              <a:rPr lang="en-US" sz="1200" dirty="0" err="1">
                <a:solidFill>
                  <a:schemeClr val="tx1"/>
                </a:solidFill>
                <a:latin typeface="Calibri" panose="020F0502020204030204" pitchFamily="34" charset="0"/>
                <a:cs typeface="Calibri" panose="020F0502020204030204" pitchFamily="34" charset="0"/>
              </a:rPr>
              <a:t>bagaimana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apakah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memang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dibutuhkan</a:t>
            </a:r>
            <a:r>
              <a:rPr lang="en-US" sz="1200" dirty="0">
                <a:solidFill>
                  <a:schemeClr val="tx1"/>
                </a:solidFill>
                <a:latin typeface="Calibri" panose="020F0502020204030204" pitchFamily="34" charset="0"/>
                <a:cs typeface="Calibri" panose="020F0502020204030204" pitchFamily="34" charset="0"/>
              </a:rPr>
              <a:t> orang </a:t>
            </a:r>
            <a:r>
              <a:rPr lang="en-US" sz="1200" dirty="0" err="1">
                <a:solidFill>
                  <a:schemeClr val="tx1"/>
                </a:solidFill>
                <a:latin typeface="Calibri" panose="020F0502020204030204" pitchFamily="34" charset="0"/>
                <a:cs typeface="Calibri" panose="020F0502020204030204" pitchFamily="34" charset="0"/>
              </a:rPr>
              <a:t>banyak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atau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tidak</a:t>
            </a:r>
            <a:r>
              <a:rPr lang="en-US" sz="1200" dirty="0">
                <a:solidFill>
                  <a:schemeClr val="tx1"/>
                </a:solidFill>
                <a:latin typeface="Calibri" panose="020F0502020204030204" pitchFamily="34" charset="0"/>
                <a:cs typeface="Calibri" panose="020F0502020204030204" pitchFamily="34" charset="0"/>
              </a:rPr>
              <a:t>. Jika </a:t>
            </a:r>
            <a:r>
              <a:rPr lang="en-US" sz="1200" dirty="0" err="1">
                <a:solidFill>
                  <a:schemeClr val="tx1"/>
                </a:solidFill>
                <a:latin typeface="Calibri" panose="020F0502020204030204" pitchFamily="34" charset="0"/>
                <a:cs typeface="Calibri" panose="020F0502020204030204" pitchFamily="34" charset="0"/>
              </a:rPr>
              <a:t>merupakan</a:t>
            </a:r>
            <a:r>
              <a:rPr lang="en-US" sz="1200" dirty="0">
                <a:solidFill>
                  <a:schemeClr val="tx1"/>
                </a:solidFill>
                <a:latin typeface="Calibri" panose="020F0502020204030204" pitchFamily="34" charset="0"/>
                <a:cs typeface="Calibri" panose="020F0502020204030204" pitchFamily="34" charset="0"/>
              </a:rPr>
              <a:t> bundle, </a:t>
            </a:r>
            <a:r>
              <a:rPr lang="en-US" sz="1200" dirty="0" err="1">
                <a:solidFill>
                  <a:schemeClr val="tx1"/>
                </a:solidFill>
                <a:latin typeface="Calibri" panose="020F0502020204030204" pitchFamily="34" charset="0"/>
                <a:cs typeface="Calibri" panose="020F0502020204030204" pitchFamily="34" charset="0"/>
              </a:rPr>
              <a:t>apakah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isi</a:t>
            </a:r>
            <a:r>
              <a:rPr lang="en-US" sz="1200" dirty="0">
                <a:solidFill>
                  <a:schemeClr val="tx1"/>
                </a:solidFill>
                <a:latin typeface="Calibri" panose="020F0502020204030204" pitchFamily="34" charset="0"/>
                <a:cs typeface="Calibri" panose="020F0502020204030204" pitchFamily="34" charset="0"/>
              </a:rPr>
              <a:t> bundle </a:t>
            </a:r>
            <a:r>
              <a:rPr lang="en-US" sz="1200" dirty="0" err="1">
                <a:solidFill>
                  <a:schemeClr val="tx1"/>
                </a:solidFill>
                <a:latin typeface="Calibri" panose="020F0502020204030204" pitchFamily="34" charset="0"/>
                <a:cs typeface="Calibri" panose="020F0502020204030204" pitchFamily="34" charset="0"/>
              </a:rPr>
              <a:t>tersebut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menarik</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atau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tidak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hal</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seperti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itu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harus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dipelajari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lebih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lanjut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tipe</a:t>
            </a:r>
            <a:r>
              <a:rPr lang="en-US" sz="1200" dirty="0">
                <a:solidFill>
                  <a:schemeClr val="tx1"/>
                </a:solidFill>
                <a:latin typeface="Calibri" panose="020F0502020204030204" pitchFamily="34" charset="0"/>
                <a:cs typeface="Calibri" panose="020F0502020204030204" pitchFamily="34" charset="0"/>
              </a:rPr>
              <a:t> Catalog, </a:t>
            </a:r>
            <a:r>
              <a:rPr lang="en-US" sz="1200" dirty="0" err="1">
                <a:solidFill>
                  <a:schemeClr val="tx1"/>
                </a:solidFill>
                <a:latin typeface="Calibri" panose="020F0502020204030204" pitchFamily="34" charset="0"/>
                <a:cs typeface="Calibri" panose="020F0502020204030204" pitchFamily="34" charset="0"/>
              </a:rPr>
              <a:t>dapat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diperhatikan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seperti</a:t>
            </a:r>
            <a:r>
              <a:rPr lang="en-US" sz="1200" dirty="0">
                <a:solidFill>
                  <a:schemeClr val="tx1"/>
                </a:solidFill>
                <a:latin typeface="Calibri" panose="020F0502020204030204" pitchFamily="34" charset="0"/>
                <a:cs typeface="Calibri" panose="020F0502020204030204" pitchFamily="34" charset="0"/>
              </a:rPr>
              <a:t> design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catalog </a:t>
            </a:r>
            <a:r>
              <a:rPr lang="en-US" sz="1200" dirty="0" err="1">
                <a:solidFill>
                  <a:schemeClr val="tx1"/>
                </a:solidFill>
                <a:latin typeface="Calibri" panose="020F0502020204030204" pitchFamily="34" charset="0"/>
                <a:cs typeface="Calibri" panose="020F0502020204030204" pitchFamily="34" charset="0"/>
              </a:rPr>
              <a:t>apakah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menarik</a:t>
            </a:r>
            <a:r>
              <a:rPr lang="en-US" sz="1200" dirty="0">
                <a:solidFill>
                  <a:schemeClr val="tx1"/>
                </a:solidFill>
                <a:latin typeface="Calibri" panose="020F0502020204030204" pitchFamily="34" charset="0"/>
                <a:cs typeface="Calibri" panose="020F0502020204030204" pitchFamily="34" charset="0"/>
              </a:rPr>
              <a:t> customer </a:t>
            </a:r>
            <a:r>
              <a:rPr lang="en-US" sz="1200" dirty="0" err="1">
                <a:solidFill>
                  <a:schemeClr val="tx1"/>
                </a:solidFill>
                <a:latin typeface="Calibri" panose="020F0502020204030204" pitchFamily="34" charset="0"/>
                <a:cs typeface="Calibri" panose="020F0502020204030204" pitchFamily="34" charset="0"/>
              </a:rPr>
              <a:t>atau</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tidak</a:t>
            </a:r>
            <a:r>
              <a:rPr lang="en-US" sz="1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1946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Google Shape;115;p27">
            <a:extLst>
              <a:ext uri="{FF2B5EF4-FFF2-40B4-BE49-F238E27FC236}">
                <a16:creationId xmlns:a16="http://schemas.microsoft.com/office/drawing/2014/main" id="{BD90783C-BF8A-0037-1B19-BBEDDB5049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5" name="Text Placeholder 4">
            <a:extLst>
              <a:ext uri="{FF2B5EF4-FFF2-40B4-BE49-F238E27FC236}">
                <a16:creationId xmlns:a16="http://schemas.microsoft.com/office/drawing/2014/main" id="{C93B80BE-666C-77AC-AA3C-B9CAB063855A}"/>
              </a:ext>
            </a:extLst>
          </p:cNvPr>
          <p:cNvSpPr txBox="1">
            <a:spLocks/>
          </p:cNvSpPr>
          <p:nvPr/>
        </p:nvSpPr>
        <p:spPr>
          <a:xfrm>
            <a:off x="0" y="433525"/>
            <a:ext cx="6597650" cy="5253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dirty="0"/>
              <a:t>Categorical Columns VS Purchases Type</a:t>
            </a:r>
          </a:p>
        </p:txBody>
      </p:sp>
      <p:pic>
        <p:nvPicPr>
          <p:cNvPr id="5122" name="Picture 2">
            <a:extLst>
              <a:ext uri="{FF2B5EF4-FFF2-40B4-BE49-F238E27FC236}">
                <a16:creationId xmlns:a16="http://schemas.microsoft.com/office/drawing/2014/main" id="{FC8F26B0-F30D-A1EA-36C7-CECEA8415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63" y="909353"/>
            <a:ext cx="3655287" cy="24243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075CAB5-FC26-C9BB-F6FA-2C04FC07D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8541" y="909353"/>
            <a:ext cx="3909679" cy="25078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E7FFAC5-923F-BCE2-D523-375C586C6EF0}"/>
              </a:ext>
            </a:extLst>
          </p:cNvPr>
          <p:cNvSpPr/>
          <p:nvPr/>
        </p:nvSpPr>
        <p:spPr>
          <a:xfrm>
            <a:off x="118963" y="3543378"/>
            <a:ext cx="8921200" cy="830997"/>
          </a:xfrm>
          <a:prstGeom prst="rect">
            <a:avLst/>
          </a:prstGeom>
        </p:spPr>
        <p:txBody>
          <a:bodyPr wrap="square">
            <a:spAutoFit/>
          </a:bodyPr>
          <a:lstStyle/>
          <a:p>
            <a:r>
              <a:rPr lang="en-US" sz="1200" dirty="0">
                <a:solidFill>
                  <a:schemeClr val="tx1"/>
                </a:solidFill>
                <a:latin typeface="Calibri" panose="020F0502020204030204" pitchFamily="34" charset="0"/>
                <a:cs typeface="Calibri" panose="020F0502020204030204" pitchFamily="34" charset="0"/>
              </a:rPr>
              <a:t>Hasil </a:t>
            </a:r>
            <a:r>
              <a:rPr lang="en-US" sz="1200" dirty="0" err="1">
                <a:solidFill>
                  <a:schemeClr val="tx1"/>
                </a:solidFill>
                <a:latin typeface="Calibri" panose="020F0502020204030204" pitchFamily="34" charset="0"/>
                <a:cs typeface="Calibri" panose="020F0502020204030204" pitchFamily="34" charset="0"/>
              </a:rPr>
              <a:t>Pengamatan</a:t>
            </a:r>
            <a:r>
              <a:rPr lang="en-US" sz="1200" dirty="0">
                <a:solidFill>
                  <a:schemeClr val="tx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200" dirty="0" err="1">
                <a:solidFill>
                  <a:schemeClr val="tx1"/>
                </a:solidFill>
                <a:latin typeface="Calibri" panose="020F0502020204030204" pitchFamily="34" charset="0"/>
                <a:cs typeface="Calibri" panose="020F0502020204030204" pitchFamily="34" charset="0"/>
              </a:rPr>
              <a:t>Distribusi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transaksi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dari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tiap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metode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berdasarkan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Marital_Status</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merata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setiap</a:t>
            </a:r>
            <a:r>
              <a:rPr lang="en-US" sz="1200" dirty="0">
                <a:solidFill>
                  <a:schemeClr val="tx1"/>
                </a:solidFill>
                <a:latin typeface="Calibri" panose="020F0502020204030204" pitchFamily="34" charset="0"/>
                <a:cs typeface="Calibri" panose="020F0502020204030204" pitchFamily="34" charset="0"/>
              </a:rPr>
              <a:t> status.</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Dari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metode</a:t>
            </a:r>
            <a:r>
              <a:rPr lang="en-US" sz="1200" dirty="0">
                <a:solidFill>
                  <a:schemeClr val="tx1"/>
                </a:solidFill>
                <a:latin typeface="Calibri" panose="020F0502020204030204" pitchFamily="34" charset="0"/>
                <a:cs typeface="Calibri" panose="020F0502020204030204" pitchFamily="34" charset="0"/>
              </a:rPr>
              <a:t> catalog, customer </a:t>
            </a:r>
            <a:r>
              <a:rPr lang="en-US" sz="1200" dirty="0" err="1">
                <a:solidFill>
                  <a:schemeClr val="tx1"/>
                </a:solidFill>
                <a:latin typeface="Calibri" panose="020F0502020204030204" pitchFamily="34" charset="0"/>
                <a:cs typeface="Calibri" panose="020F0502020204030204" pitchFamily="34" charset="0"/>
              </a:rPr>
              <a:t>dengan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latar</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belakang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SMA yang </a:t>
            </a:r>
            <a:r>
              <a:rPr lang="en-US" sz="1200" dirty="0" err="1">
                <a:solidFill>
                  <a:schemeClr val="tx1"/>
                </a:solidFill>
                <a:latin typeface="Calibri" panose="020F0502020204030204" pitchFamily="34" charset="0"/>
                <a:cs typeface="Calibri" panose="020F0502020204030204" pitchFamily="34" charset="0"/>
              </a:rPr>
              <a:t>memiliki</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jumlah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paling </a:t>
            </a:r>
            <a:r>
              <a:rPr lang="en-US" sz="1200" dirty="0" err="1">
                <a:solidFill>
                  <a:schemeClr val="tx1"/>
                </a:solidFill>
                <a:latin typeface="Calibri" panose="020F0502020204030204" pitchFamily="34" charset="0"/>
                <a:cs typeface="Calibri" panose="020F0502020204030204" pitchFamily="34" charset="0"/>
              </a:rPr>
              <a:t>sedikit</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dibanding</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Untuk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persebaran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metode</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pembelian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lainnya</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berdasarkan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kelompok</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pendidikan</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sudah</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cukup</a:t>
            </a:r>
            <a:r>
              <a:rPr lang="en-US" sz="1200" dirty="0">
                <a:solidFill>
                  <a:schemeClr val="tx1"/>
                </a:solidFill>
                <a:latin typeface="Calibri" panose="020F0502020204030204" pitchFamily="34" charset="0"/>
                <a:cs typeface="Calibri" panose="020F0502020204030204" pitchFamily="34" charset="0"/>
              </a:rPr>
              <a:t> </a:t>
            </a:r>
            <a:r>
              <a:rPr lang="en-US" sz="1200" dirty="0" err="1">
                <a:solidFill>
                  <a:schemeClr val="tx1"/>
                </a:solidFill>
                <a:latin typeface="Calibri" panose="020F0502020204030204" pitchFamily="34" charset="0"/>
                <a:cs typeface="Calibri" panose="020F0502020204030204" pitchFamily="34" charset="0"/>
              </a:rPr>
              <a:t>merata</a:t>
            </a:r>
            <a:r>
              <a:rPr lang="en-US" sz="12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047847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2481</Words>
  <Application>Microsoft Office PowerPoint</Application>
  <PresentationFormat>On-screen Show (16:9)</PresentationFormat>
  <Paragraphs>493</Paragraphs>
  <Slides>26</Slides>
  <Notes>26</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4" baseType="lpstr">
      <vt:lpstr>Courier New</vt:lpstr>
      <vt:lpstr>Dosis</vt:lpstr>
      <vt:lpstr>Arial</vt:lpstr>
      <vt:lpstr>Roboto</vt:lpstr>
      <vt:lpstr>Calibri</vt:lpstr>
      <vt:lpstr>Simple Light</vt:lpstr>
      <vt:lpstr>Simple Light</vt:lpstr>
      <vt:lpstr>Bitmap Image</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 &amp; Preprocessing</vt:lpstr>
      <vt:lpstr>Data Cleaning &amp; Preprocessing</vt:lpstr>
      <vt:lpstr>Data Cleaning &amp; Preprocessing</vt:lpstr>
      <vt:lpstr>Data Cleaning &amp; Preprocessing</vt:lpstr>
      <vt:lpstr>Data Cleaning &amp; Preprocessing</vt:lpstr>
      <vt:lpstr>Data Modeling</vt:lpstr>
      <vt:lpstr>Data Modeling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Hendri Angkasa</dc:creator>
  <cp:lastModifiedBy>Hendri</cp:lastModifiedBy>
  <cp:revision>3</cp:revision>
  <dcterms:modified xsi:type="dcterms:W3CDTF">2022-12-24T08:24:55Z</dcterms:modified>
</cp:coreProperties>
</file>